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305" r:id="rId2"/>
    <p:sldId id="356" r:id="rId3"/>
    <p:sldId id="371" r:id="rId4"/>
    <p:sldId id="351" r:id="rId5"/>
    <p:sldId id="340" r:id="rId6"/>
    <p:sldId id="349" r:id="rId7"/>
    <p:sldId id="363" r:id="rId8"/>
    <p:sldId id="367" r:id="rId9"/>
    <p:sldId id="344" r:id="rId10"/>
    <p:sldId id="350" r:id="rId11"/>
    <p:sldId id="359" r:id="rId12"/>
    <p:sldId id="325" r:id="rId13"/>
    <p:sldId id="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4E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068"/>
    <p:restoredTop sz="96104"/>
  </p:normalViewPr>
  <p:slideViewPr>
    <p:cSldViewPr snapToGrid="0">
      <p:cViewPr varScale="1">
        <p:scale>
          <a:sx n="119" d="100"/>
          <a:sy n="119" d="100"/>
        </p:scale>
        <p:origin x="224"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6T00:54:33.495"/>
    </inkml:context>
    <inkml:brush xml:id="br0">
      <inkml:brushProperty name="width" value="0.05" units="cm"/>
      <inkml:brushProperty name="height" value="0.05" units="cm"/>
      <inkml:brushProperty name="color" value="#FFFFFF"/>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6T00:54:34.158"/>
    </inkml:context>
    <inkml:brush xml:id="br0">
      <inkml:brushProperty name="width" value="0.05" units="cm"/>
      <inkml:brushProperty name="height" value="0.05" units="cm"/>
      <inkml:brushProperty name="color" value="#FFFFFF"/>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B24F27-8CE9-9D43-B9B5-B7CAF056A7BF}" type="datetimeFigureOut">
              <a:rPr lang="en-US" smtClean="0"/>
              <a:t>7/31/25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EF707B-CF1C-754E-B666-F215EF464E24}" type="slidenum">
              <a:rPr lang="en-US" smtClean="0"/>
              <a:t>‹#›</a:t>
            </a:fld>
            <a:endParaRPr lang="en-US"/>
          </a:p>
        </p:txBody>
      </p:sp>
    </p:spTree>
    <p:extLst>
      <p:ext uri="{BB962C8B-B14F-4D97-AF65-F5344CB8AC3E}">
        <p14:creationId xmlns:p14="http://schemas.microsoft.com/office/powerpoint/2010/main" val="4190292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3cf506b6ca_0_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3cf506b6ca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Tree>
    <p:extLst>
      <p:ext uri="{BB962C8B-B14F-4D97-AF65-F5344CB8AC3E}">
        <p14:creationId xmlns:p14="http://schemas.microsoft.com/office/powerpoint/2010/main" val="3287021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828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a:extLst>
            <a:ext uri="{FF2B5EF4-FFF2-40B4-BE49-F238E27FC236}">
              <a16:creationId xmlns:a16="http://schemas.microsoft.com/office/drawing/2014/main" id="{5A2CB60B-836E-CDBD-1EB4-7384DC2AAF92}"/>
            </a:ext>
          </a:extLst>
        </p:cNvPr>
        <p:cNvGrpSpPr/>
        <p:nvPr/>
      </p:nvGrpSpPr>
      <p:grpSpPr>
        <a:xfrm>
          <a:off x="0" y="0"/>
          <a:ext cx="0" cy="0"/>
          <a:chOff x="0" y="0"/>
          <a:chExt cx="0" cy="0"/>
        </a:xfrm>
      </p:grpSpPr>
      <p:sp>
        <p:nvSpPr>
          <p:cNvPr id="247" name="Google Shape;247;ge6686b2c3d_0_70:notes">
            <a:extLst>
              <a:ext uri="{FF2B5EF4-FFF2-40B4-BE49-F238E27FC236}">
                <a16:creationId xmlns:a16="http://schemas.microsoft.com/office/drawing/2014/main" id="{CF291F96-5493-ED8E-8C2C-D51304967636}"/>
              </a:ext>
            </a:extLst>
          </p:cNvPr>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e6686b2c3d_0_70:notes">
            <a:extLst>
              <a:ext uri="{FF2B5EF4-FFF2-40B4-BE49-F238E27FC236}">
                <a16:creationId xmlns:a16="http://schemas.microsoft.com/office/drawing/2014/main" id="{87C241E2-6F34-8461-9F8A-DB852B6DBF92}"/>
              </a:ext>
            </a:extLst>
          </p:cNvPr>
          <p:cNvSpPr txBox="1">
            <a:spLocks noGrp="1"/>
          </p:cNvSpPr>
          <p:nvPr>
            <p:ph type="body" idx="1"/>
          </p:nvPr>
        </p:nvSpPr>
        <p:spPr>
          <a:xfrm>
            <a:off x="1219200" y="3300412"/>
            <a:ext cx="97536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ge6686b2c3d_0_70:notes">
            <a:extLst>
              <a:ext uri="{FF2B5EF4-FFF2-40B4-BE49-F238E27FC236}">
                <a16:creationId xmlns:a16="http://schemas.microsoft.com/office/drawing/2014/main" id="{B091FFAF-91FC-3F28-17AE-3D7275F5D904}"/>
              </a:ext>
            </a:extLst>
          </p:cNvPr>
          <p:cNvSpPr txBox="1">
            <a:spLocks noGrp="1"/>
          </p:cNvSpPr>
          <p:nvPr>
            <p:ph type="sldNum" idx="12"/>
          </p:nvPr>
        </p:nvSpPr>
        <p:spPr>
          <a:xfrm>
            <a:off x="6905980" y="6513910"/>
            <a:ext cx="5283000" cy="344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extLst>
      <p:ext uri="{BB962C8B-B14F-4D97-AF65-F5344CB8AC3E}">
        <p14:creationId xmlns:p14="http://schemas.microsoft.com/office/powerpoint/2010/main" val="2058440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p2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6450C-E161-CA47-E281-84F57800D9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E3C68E-A055-243E-5071-256202E5E9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31A2CA-4FD8-24A9-4B12-F0469587F735}"/>
              </a:ext>
            </a:extLst>
          </p:cNvPr>
          <p:cNvSpPr>
            <a:spLocks noGrp="1"/>
          </p:cNvSpPr>
          <p:nvPr>
            <p:ph type="dt" sz="half" idx="10"/>
          </p:nvPr>
        </p:nvSpPr>
        <p:spPr/>
        <p:txBody>
          <a:bodyPr/>
          <a:lstStyle/>
          <a:p>
            <a:fld id="{D958E1D2-FEBA-864D-98F1-BACC00D061C4}" type="datetimeFigureOut">
              <a:rPr lang="en-US" smtClean="0"/>
              <a:t>7/31/25</a:t>
            </a:fld>
            <a:endParaRPr lang="en-US"/>
          </a:p>
        </p:txBody>
      </p:sp>
      <p:sp>
        <p:nvSpPr>
          <p:cNvPr id="5" name="Footer Placeholder 4">
            <a:extLst>
              <a:ext uri="{FF2B5EF4-FFF2-40B4-BE49-F238E27FC236}">
                <a16:creationId xmlns:a16="http://schemas.microsoft.com/office/drawing/2014/main" id="{BD5C8AA5-EC9E-CC63-FE96-985D042DC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1DB7B6-38F6-7A03-61ED-D211F423C4C3}"/>
              </a:ext>
            </a:extLst>
          </p:cNvPr>
          <p:cNvSpPr>
            <a:spLocks noGrp="1"/>
          </p:cNvSpPr>
          <p:nvPr>
            <p:ph type="sldNum" sz="quarter" idx="12"/>
          </p:nvPr>
        </p:nvSpPr>
        <p:spPr/>
        <p:txBody>
          <a:bodyPr/>
          <a:lstStyle/>
          <a:p>
            <a:fld id="{1930A28A-4EB1-C24C-AFAF-963D2702096D}" type="slidenum">
              <a:rPr lang="en-US" smtClean="0"/>
              <a:t>‹#›</a:t>
            </a:fld>
            <a:endParaRPr lang="en-US"/>
          </a:p>
        </p:txBody>
      </p:sp>
    </p:spTree>
    <p:extLst>
      <p:ext uri="{BB962C8B-B14F-4D97-AF65-F5344CB8AC3E}">
        <p14:creationId xmlns:p14="http://schemas.microsoft.com/office/powerpoint/2010/main" val="1925199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4B99B-6C6D-2B96-CCC6-850DAB5475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60D20E-0C21-618E-BE06-F8EF1F530F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2FBB9F-74E4-889C-E5A4-B52100F002E4}"/>
              </a:ext>
            </a:extLst>
          </p:cNvPr>
          <p:cNvSpPr>
            <a:spLocks noGrp="1"/>
          </p:cNvSpPr>
          <p:nvPr>
            <p:ph type="dt" sz="half" idx="10"/>
          </p:nvPr>
        </p:nvSpPr>
        <p:spPr/>
        <p:txBody>
          <a:bodyPr/>
          <a:lstStyle/>
          <a:p>
            <a:fld id="{D958E1D2-FEBA-864D-98F1-BACC00D061C4}" type="datetimeFigureOut">
              <a:rPr lang="en-US" smtClean="0"/>
              <a:t>7/31/25</a:t>
            </a:fld>
            <a:endParaRPr lang="en-US"/>
          </a:p>
        </p:txBody>
      </p:sp>
      <p:sp>
        <p:nvSpPr>
          <p:cNvPr id="5" name="Footer Placeholder 4">
            <a:extLst>
              <a:ext uri="{FF2B5EF4-FFF2-40B4-BE49-F238E27FC236}">
                <a16:creationId xmlns:a16="http://schemas.microsoft.com/office/drawing/2014/main" id="{163DA9E8-C4DC-7DE4-D742-2CE0330393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4F1CFC-8A28-4510-33DE-0F1237627497}"/>
              </a:ext>
            </a:extLst>
          </p:cNvPr>
          <p:cNvSpPr>
            <a:spLocks noGrp="1"/>
          </p:cNvSpPr>
          <p:nvPr>
            <p:ph type="sldNum" sz="quarter" idx="12"/>
          </p:nvPr>
        </p:nvSpPr>
        <p:spPr/>
        <p:txBody>
          <a:bodyPr/>
          <a:lstStyle/>
          <a:p>
            <a:fld id="{1930A28A-4EB1-C24C-AFAF-963D2702096D}" type="slidenum">
              <a:rPr lang="en-US" smtClean="0"/>
              <a:t>‹#›</a:t>
            </a:fld>
            <a:endParaRPr lang="en-US"/>
          </a:p>
        </p:txBody>
      </p:sp>
    </p:spTree>
    <p:extLst>
      <p:ext uri="{BB962C8B-B14F-4D97-AF65-F5344CB8AC3E}">
        <p14:creationId xmlns:p14="http://schemas.microsoft.com/office/powerpoint/2010/main" val="1042368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584DCF-7631-388A-BB11-C24CA6FFD6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7F44B3-A345-460C-2A4C-054C8193F1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6E17A6-7B0D-1C93-8A07-F6A1F354BB2C}"/>
              </a:ext>
            </a:extLst>
          </p:cNvPr>
          <p:cNvSpPr>
            <a:spLocks noGrp="1"/>
          </p:cNvSpPr>
          <p:nvPr>
            <p:ph type="dt" sz="half" idx="10"/>
          </p:nvPr>
        </p:nvSpPr>
        <p:spPr/>
        <p:txBody>
          <a:bodyPr/>
          <a:lstStyle/>
          <a:p>
            <a:fld id="{D958E1D2-FEBA-864D-98F1-BACC00D061C4}" type="datetimeFigureOut">
              <a:rPr lang="en-US" smtClean="0"/>
              <a:t>7/31/25</a:t>
            </a:fld>
            <a:endParaRPr lang="en-US"/>
          </a:p>
        </p:txBody>
      </p:sp>
      <p:sp>
        <p:nvSpPr>
          <p:cNvPr id="5" name="Footer Placeholder 4">
            <a:extLst>
              <a:ext uri="{FF2B5EF4-FFF2-40B4-BE49-F238E27FC236}">
                <a16:creationId xmlns:a16="http://schemas.microsoft.com/office/drawing/2014/main" id="{9D8D9E01-621E-3DB5-4DFF-FE6986C297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7AA69C-BA90-AA52-3BD0-4C6A4AEF3CFA}"/>
              </a:ext>
            </a:extLst>
          </p:cNvPr>
          <p:cNvSpPr>
            <a:spLocks noGrp="1"/>
          </p:cNvSpPr>
          <p:nvPr>
            <p:ph type="sldNum" sz="quarter" idx="12"/>
          </p:nvPr>
        </p:nvSpPr>
        <p:spPr/>
        <p:txBody>
          <a:bodyPr/>
          <a:lstStyle/>
          <a:p>
            <a:fld id="{1930A28A-4EB1-C24C-AFAF-963D2702096D}" type="slidenum">
              <a:rPr lang="en-US" smtClean="0"/>
              <a:t>‹#›</a:t>
            </a:fld>
            <a:endParaRPr lang="en-US"/>
          </a:p>
        </p:txBody>
      </p:sp>
    </p:spTree>
    <p:extLst>
      <p:ext uri="{BB962C8B-B14F-4D97-AF65-F5344CB8AC3E}">
        <p14:creationId xmlns:p14="http://schemas.microsoft.com/office/powerpoint/2010/main" val="2863453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727" cy="763676"/>
          </a:xfrm>
          <a:prstGeom prst="rect">
            <a:avLst/>
          </a:prstGeom>
        </p:spPr>
        <p:txBody>
          <a:bodyPr spcFirstLastPara="1" wrap="square" lIns="113100" tIns="113100" rIns="113100" bIns="113100" anchor="t"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8" name="Google Shape;18;p4"/>
          <p:cNvSpPr txBox="1">
            <a:spLocks noGrp="1"/>
          </p:cNvSpPr>
          <p:nvPr>
            <p:ph type="body" idx="1"/>
          </p:nvPr>
        </p:nvSpPr>
        <p:spPr>
          <a:xfrm>
            <a:off x="415600" y="1536633"/>
            <a:ext cx="11360727" cy="4555324"/>
          </a:xfrm>
          <a:prstGeom prst="rect">
            <a:avLst/>
          </a:prstGeom>
        </p:spPr>
        <p:txBody>
          <a:bodyPr spcFirstLastPara="1" wrap="square" lIns="113100" tIns="113100" rIns="113100" bIns="113100" anchor="t" anchorCtr="0">
            <a:normAutofit/>
          </a:bodyPr>
          <a:lstStyle>
            <a:lvl1pPr marL="403433" lvl="0" indent="-324988">
              <a:spcBef>
                <a:spcPts val="0"/>
              </a:spcBef>
              <a:spcAft>
                <a:spcPts val="0"/>
              </a:spcAft>
              <a:buSzPts val="2200"/>
              <a:buChar char="●"/>
              <a:defRPr/>
            </a:lvl1pPr>
            <a:lvl2pPr marL="806867" lvl="1" indent="-296972">
              <a:spcBef>
                <a:spcPts val="0"/>
              </a:spcBef>
              <a:spcAft>
                <a:spcPts val="0"/>
              </a:spcAft>
              <a:buSzPts val="1700"/>
              <a:buChar char="○"/>
              <a:defRPr/>
            </a:lvl2pPr>
            <a:lvl3pPr marL="1210300" lvl="2" indent="-296972">
              <a:spcBef>
                <a:spcPts val="0"/>
              </a:spcBef>
              <a:spcAft>
                <a:spcPts val="0"/>
              </a:spcAft>
              <a:buSzPts val="1700"/>
              <a:buChar char="■"/>
              <a:defRPr/>
            </a:lvl3pPr>
            <a:lvl4pPr marL="1613733" lvl="3" indent="-296972">
              <a:spcBef>
                <a:spcPts val="0"/>
              </a:spcBef>
              <a:spcAft>
                <a:spcPts val="0"/>
              </a:spcAft>
              <a:buSzPts val="1700"/>
              <a:buChar char="●"/>
              <a:defRPr/>
            </a:lvl4pPr>
            <a:lvl5pPr marL="2017166" lvl="4" indent="-296972">
              <a:spcBef>
                <a:spcPts val="0"/>
              </a:spcBef>
              <a:spcAft>
                <a:spcPts val="0"/>
              </a:spcAft>
              <a:buSzPts val="1700"/>
              <a:buChar char="○"/>
              <a:defRPr/>
            </a:lvl5pPr>
            <a:lvl6pPr marL="2420600" lvl="5" indent="-296972">
              <a:spcBef>
                <a:spcPts val="0"/>
              </a:spcBef>
              <a:spcAft>
                <a:spcPts val="0"/>
              </a:spcAft>
              <a:buSzPts val="1700"/>
              <a:buChar char="■"/>
              <a:defRPr/>
            </a:lvl6pPr>
            <a:lvl7pPr marL="2824033" lvl="6" indent="-296972">
              <a:spcBef>
                <a:spcPts val="0"/>
              </a:spcBef>
              <a:spcAft>
                <a:spcPts val="0"/>
              </a:spcAft>
              <a:buSzPts val="1700"/>
              <a:buChar char="●"/>
              <a:defRPr/>
            </a:lvl7pPr>
            <a:lvl8pPr marL="3227466" lvl="7" indent="-296972">
              <a:spcBef>
                <a:spcPts val="0"/>
              </a:spcBef>
              <a:spcAft>
                <a:spcPts val="0"/>
              </a:spcAft>
              <a:buSzPts val="1700"/>
              <a:buChar char="○"/>
              <a:defRPr/>
            </a:lvl8pPr>
            <a:lvl9pPr marL="3630900" lvl="8" indent="-296972">
              <a:spcBef>
                <a:spcPts val="0"/>
              </a:spcBef>
              <a:spcAft>
                <a:spcPts val="0"/>
              </a:spcAft>
              <a:buSzPts val="1700"/>
              <a:buChar char="■"/>
              <a:defRPr/>
            </a:lvl9pPr>
          </a:lstStyle>
          <a:p>
            <a:endParaRPr/>
          </a:p>
        </p:txBody>
      </p:sp>
      <p:sp>
        <p:nvSpPr>
          <p:cNvPr id="19" name="Google Shape;19;p4"/>
          <p:cNvSpPr txBox="1">
            <a:spLocks noGrp="1"/>
          </p:cNvSpPr>
          <p:nvPr>
            <p:ph type="sldNum" idx="12"/>
          </p:nvPr>
        </p:nvSpPr>
        <p:spPr>
          <a:xfrm>
            <a:off x="11296611" y="6217623"/>
            <a:ext cx="731636" cy="524912"/>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51492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727" cy="763676"/>
          </a:xfrm>
          <a:prstGeom prst="rect">
            <a:avLst/>
          </a:prstGeom>
        </p:spPr>
        <p:txBody>
          <a:bodyPr spcFirstLastPara="1" wrap="square" lIns="113100" tIns="113100" rIns="113100" bIns="113100" anchor="t"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2" name="Google Shape;22;p5"/>
          <p:cNvSpPr txBox="1">
            <a:spLocks noGrp="1"/>
          </p:cNvSpPr>
          <p:nvPr>
            <p:ph type="body" idx="1"/>
          </p:nvPr>
        </p:nvSpPr>
        <p:spPr>
          <a:xfrm>
            <a:off x="415600" y="1536633"/>
            <a:ext cx="5333091" cy="4555324"/>
          </a:xfrm>
          <a:prstGeom prst="rect">
            <a:avLst/>
          </a:prstGeom>
        </p:spPr>
        <p:txBody>
          <a:bodyPr spcFirstLastPara="1" wrap="square" lIns="113100" tIns="113100" rIns="113100" bIns="113100" anchor="t" anchorCtr="0">
            <a:normAutofit/>
          </a:bodyPr>
          <a:lstStyle>
            <a:lvl1pPr marL="403433" lvl="0" indent="-296972">
              <a:spcBef>
                <a:spcPts val="0"/>
              </a:spcBef>
              <a:spcAft>
                <a:spcPts val="0"/>
              </a:spcAft>
              <a:buSzPts val="1700"/>
              <a:buChar char="●"/>
              <a:defRPr sz="1500"/>
            </a:lvl1pPr>
            <a:lvl2pPr marL="806867" lvl="1" indent="-285765">
              <a:spcBef>
                <a:spcPts val="0"/>
              </a:spcBef>
              <a:spcAft>
                <a:spcPts val="0"/>
              </a:spcAft>
              <a:buSzPts val="1500"/>
              <a:buChar char="○"/>
              <a:defRPr sz="1324"/>
            </a:lvl2pPr>
            <a:lvl3pPr marL="1210300" lvl="2" indent="-285765">
              <a:spcBef>
                <a:spcPts val="0"/>
              </a:spcBef>
              <a:spcAft>
                <a:spcPts val="0"/>
              </a:spcAft>
              <a:buSzPts val="1500"/>
              <a:buChar char="■"/>
              <a:defRPr sz="1324"/>
            </a:lvl3pPr>
            <a:lvl4pPr marL="1613733" lvl="3" indent="-285765">
              <a:spcBef>
                <a:spcPts val="0"/>
              </a:spcBef>
              <a:spcAft>
                <a:spcPts val="0"/>
              </a:spcAft>
              <a:buSzPts val="1500"/>
              <a:buChar char="●"/>
              <a:defRPr sz="1324"/>
            </a:lvl4pPr>
            <a:lvl5pPr marL="2017166" lvl="4" indent="-285765">
              <a:spcBef>
                <a:spcPts val="0"/>
              </a:spcBef>
              <a:spcAft>
                <a:spcPts val="0"/>
              </a:spcAft>
              <a:buSzPts val="1500"/>
              <a:buChar char="○"/>
              <a:defRPr sz="1324"/>
            </a:lvl5pPr>
            <a:lvl6pPr marL="2420600" lvl="5" indent="-285765">
              <a:spcBef>
                <a:spcPts val="0"/>
              </a:spcBef>
              <a:spcAft>
                <a:spcPts val="0"/>
              </a:spcAft>
              <a:buSzPts val="1500"/>
              <a:buChar char="■"/>
              <a:defRPr sz="1324"/>
            </a:lvl6pPr>
            <a:lvl7pPr marL="2824033" lvl="6" indent="-285765">
              <a:spcBef>
                <a:spcPts val="0"/>
              </a:spcBef>
              <a:spcAft>
                <a:spcPts val="0"/>
              </a:spcAft>
              <a:buSzPts val="1500"/>
              <a:buChar char="●"/>
              <a:defRPr sz="1324"/>
            </a:lvl7pPr>
            <a:lvl8pPr marL="3227466" lvl="7" indent="-285765">
              <a:spcBef>
                <a:spcPts val="0"/>
              </a:spcBef>
              <a:spcAft>
                <a:spcPts val="0"/>
              </a:spcAft>
              <a:buSzPts val="1500"/>
              <a:buChar char="○"/>
              <a:defRPr sz="1324"/>
            </a:lvl8pPr>
            <a:lvl9pPr marL="3630900" lvl="8" indent="-285765">
              <a:spcBef>
                <a:spcPts val="0"/>
              </a:spcBef>
              <a:spcAft>
                <a:spcPts val="0"/>
              </a:spcAft>
              <a:buSzPts val="1500"/>
              <a:buChar char="■"/>
              <a:defRPr sz="1324"/>
            </a:lvl9pPr>
          </a:lstStyle>
          <a:p>
            <a:endParaRPr/>
          </a:p>
        </p:txBody>
      </p:sp>
      <p:sp>
        <p:nvSpPr>
          <p:cNvPr id="23" name="Google Shape;23;p5"/>
          <p:cNvSpPr txBox="1">
            <a:spLocks noGrp="1"/>
          </p:cNvSpPr>
          <p:nvPr>
            <p:ph type="body" idx="2"/>
          </p:nvPr>
        </p:nvSpPr>
        <p:spPr>
          <a:xfrm>
            <a:off x="6443200" y="1536633"/>
            <a:ext cx="5333091" cy="4555324"/>
          </a:xfrm>
          <a:prstGeom prst="rect">
            <a:avLst/>
          </a:prstGeom>
        </p:spPr>
        <p:txBody>
          <a:bodyPr spcFirstLastPara="1" wrap="square" lIns="113100" tIns="113100" rIns="113100" bIns="113100" anchor="t" anchorCtr="0">
            <a:normAutofit/>
          </a:bodyPr>
          <a:lstStyle>
            <a:lvl1pPr marL="403433" lvl="0" indent="-296972">
              <a:spcBef>
                <a:spcPts val="0"/>
              </a:spcBef>
              <a:spcAft>
                <a:spcPts val="0"/>
              </a:spcAft>
              <a:buSzPts val="1700"/>
              <a:buChar char="●"/>
              <a:defRPr sz="1500"/>
            </a:lvl1pPr>
            <a:lvl2pPr marL="806867" lvl="1" indent="-285765">
              <a:spcBef>
                <a:spcPts val="0"/>
              </a:spcBef>
              <a:spcAft>
                <a:spcPts val="0"/>
              </a:spcAft>
              <a:buSzPts val="1500"/>
              <a:buChar char="○"/>
              <a:defRPr sz="1324"/>
            </a:lvl2pPr>
            <a:lvl3pPr marL="1210300" lvl="2" indent="-285765">
              <a:spcBef>
                <a:spcPts val="0"/>
              </a:spcBef>
              <a:spcAft>
                <a:spcPts val="0"/>
              </a:spcAft>
              <a:buSzPts val="1500"/>
              <a:buChar char="■"/>
              <a:defRPr sz="1324"/>
            </a:lvl3pPr>
            <a:lvl4pPr marL="1613733" lvl="3" indent="-285765">
              <a:spcBef>
                <a:spcPts val="0"/>
              </a:spcBef>
              <a:spcAft>
                <a:spcPts val="0"/>
              </a:spcAft>
              <a:buSzPts val="1500"/>
              <a:buChar char="●"/>
              <a:defRPr sz="1324"/>
            </a:lvl4pPr>
            <a:lvl5pPr marL="2017166" lvl="4" indent="-285765">
              <a:spcBef>
                <a:spcPts val="0"/>
              </a:spcBef>
              <a:spcAft>
                <a:spcPts val="0"/>
              </a:spcAft>
              <a:buSzPts val="1500"/>
              <a:buChar char="○"/>
              <a:defRPr sz="1324"/>
            </a:lvl5pPr>
            <a:lvl6pPr marL="2420600" lvl="5" indent="-285765">
              <a:spcBef>
                <a:spcPts val="0"/>
              </a:spcBef>
              <a:spcAft>
                <a:spcPts val="0"/>
              </a:spcAft>
              <a:buSzPts val="1500"/>
              <a:buChar char="■"/>
              <a:defRPr sz="1324"/>
            </a:lvl6pPr>
            <a:lvl7pPr marL="2824033" lvl="6" indent="-285765">
              <a:spcBef>
                <a:spcPts val="0"/>
              </a:spcBef>
              <a:spcAft>
                <a:spcPts val="0"/>
              </a:spcAft>
              <a:buSzPts val="1500"/>
              <a:buChar char="●"/>
              <a:defRPr sz="1324"/>
            </a:lvl7pPr>
            <a:lvl8pPr marL="3227466" lvl="7" indent="-285765">
              <a:spcBef>
                <a:spcPts val="0"/>
              </a:spcBef>
              <a:spcAft>
                <a:spcPts val="0"/>
              </a:spcAft>
              <a:buSzPts val="1500"/>
              <a:buChar char="○"/>
              <a:defRPr sz="1324"/>
            </a:lvl8pPr>
            <a:lvl9pPr marL="3630900" lvl="8" indent="-285765">
              <a:spcBef>
                <a:spcPts val="0"/>
              </a:spcBef>
              <a:spcAft>
                <a:spcPts val="0"/>
              </a:spcAft>
              <a:buSzPts val="1500"/>
              <a:buChar char="■"/>
              <a:defRPr sz="1324"/>
            </a:lvl9pPr>
          </a:lstStyle>
          <a:p>
            <a:endParaRPr/>
          </a:p>
        </p:txBody>
      </p:sp>
      <p:sp>
        <p:nvSpPr>
          <p:cNvPr id="24" name="Google Shape;24;p5"/>
          <p:cNvSpPr txBox="1">
            <a:spLocks noGrp="1"/>
          </p:cNvSpPr>
          <p:nvPr>
            <p:ph type="sldNum" idx="12"/>
          </p:nvPr>
        </p:nvSpPr>
        <p:spPr>
          <a:xfrm>
            <a:off x="11296611" y="6217623"/>
            <a:ext cx="731636" cy="524912"/>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63584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2788827" y="158912"/>
            <a:ext cx="6614347" cy="44358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203" b="0" i="0">
                <a:solidFill>
                  <a:srgbClr val="595958"/>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
          <p:cNvSpPr txBox="1">
            <a:spLocks noGrp="1"/>
          </p:cNvSpPr>
          <p:nvPr>
            <p:ph type="body" idx="1"/>
          </p:nvPr>
        </p:nvSpPr>
        <p:spPr>
          <a:xfrm>
            <a:off x="3749804" y="1182724"/>
            <a:ext cx="6040120" cy="181460"/>
          </a:xfrm>
          <a:prstGeom prst="rect">
            <a:avLst/>
          </a:prstGeom>
          <a:noFill/>
          <a:ln>
            <a:noFill/>
          </a:ln>
        </p:spPr>
        <p:txBody>
          <a:bodyPr spcFirstLastPara="1" wrap="square" lIns="0" tIns="0" rIns="0" bIns="0" anchor="t" anchorCtr="0">
            <a:spAutoFit/>
          </a:bodyPr>
          <a:lstStyle>
            <a:lvl1pPr marL="332832" lvl="0" indent="-166416" algn="l">
              <a:spcBef>
                <a:spcPts val="0"/>
              </a:spcBef>
              <a:spcAft>
                <a:spcPts val="0"/>
              </a:spcAft>
              <a:buSzPts val="1400"/>
              <a:buNone/>
              <a:defRPr sz="1310" b="0" i="0">
                <a:solidFill>
                  <a:schemeClr val="dk1"/>
                </a:solidFill>
                <a:latin typeface="Arial"/>
                <a:ea typeface="Arial"/>
                <a:cs typeface="Arial"/>
                <a:sym typeface="Arial"/>
              </a:defRPr>
            </a:lvl1pPr>
            <a:lvl2pPr marL="665665" lvl="1" indent="-166416" algn="l">
              <a:spcBef>
                <a:spcPts val="0"/>
              </a:spcBef>
              <a:spcAft>
                <a:spcPts val="0"/>
              </a:spcAft>
              <a:buSzPts val="1400"/>
              <a:buNone/>
              <a:defRPr/>
            </a:lvl2pPr>
            <a:lvl3pPr marL="998497" lvl="2" indent="-166416" algn="l">
              <a:spcBef>
                <a:spcPts val="0"/>
              </a:spcBef>
              <a:spcAft>
                <a:spcPts val="0"/>
              </a:spcAft>
              <a:buSzPts val="1400"/>
              <a:buNone/>
              <a:defRPr/>
            </a:lvl3pPr>
            <a:lvl4pPr marL="1331330" lvl="3" indent="-166416" algn="l">
              <a:spcBef>
                <a:spcPts val="0"/>
              </a:spcBef>
              <a:spcAft>
                <a:spcPts val="0"/>
              </a:spcAft>
              <a:buSzPts val="1400"/>
              <a:buNone/>
              <a:defRPr/>
            </a:lvl4pPr>
            <a:lvl5pPr marL="1664162" lvl="4" indent="-166416" algn="l">
              <a:spcBef>
                <a:spcPts val="0"/>
              </a:spcBef>
              <a:spcAft>
                <a:spcPts val="0"/>
              </a:spcAft>
              <a:buSzPts val="1400"/>
              <a:buNone/>
              <a:defRPr/>
            </a:lvl5pPr>
            <a:lvl6pPr marL="1996995" lvl="5" indent="-166416" algn="l">
              <a:spcBef>
                <a:spcPts val="0"/>
              </a:spcBef>
              <a:spcAft>
                <a:spcPts val="0"/>
              </a:spcAft>
              <a:buSzPts val="1400"/>
              <a:buNone/>
              <a:defRPr/>
            </a:lvl6pPr>
            <a:lvl7pPr marL="2329827" lvl="6" indent="-166416" algn="l">
              <a:spcBef>
                <a:spcPts val="0"/>
              </a:spcBef>
              <a:spcAft>
                <a:spcPts val="0"/>
              </a:spcAft>
              <a:buSzPts val="1400"/>
              <a:buNone/>
              <a:defRPr/>
            </a:lvl7pPr>
            <a:lvl8pPr marL="2662660" lvl="7" indent="-166416" algn="l">
              <a:spcBef>
                <a:spcPts val="0"/>
              </a:spcBef>
              <a:spcAft>
                <a:spcPts val="0"/>
              </a:spcAft>
              <a:buSzPts val="1400"/>
              <a:buNone/>
              <a:defRPr/>
            </a:lvl8pPr>
            <a:lvl9pPr marL="2995492" lvl="8" indent="-166416" algn="l">
              <a:spcBef>
                <a:spcPts val="0"/>
              </a:spcBef>
              <a:spcAft>
                <a:spcPts val="0"/>
              </a:spcAft>
              <a:buSzPts val="1400"/>
              <a:buNone/>
              <a:defRPr/>
            </a:lvl9pPr>
          </a:lstStyle>
          <a:p>
            <a:endParaRPr/>
          </a:p>
        </p:txBody>
      </p:sp>
      <p:sp>
        <p:nvSpPr>
          <p:cNvPr id="30" name="Google Shape;30;p3"/>
          <p:cNvSpPr txBox="1">
            <a:spLocks noGrp="1"/>
          </p:cNvSpPr>
          <p:nvPr>
            <p:ph type="ftr" idx="11"/>
          </p:nvPr>
        </p:nvSpPr>
        <p:spPr>
          <a:xfrm>
            <a:off x="4145280" y="6377940"/>
            <a:ext cx="3901440" cy="190098"/>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dt" idx="10"/>
          </p:nvPr>
        </p:nvSpPr>
        <p:spPr>
          <a:xfrm>
            <a:off x="609600" y="6377940"/>
            <a:ext cx="2804160" cy="190098"/>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
          <p:cNvSpPr txBox="1">
            <a:spLocks noGrp="1"/>
          </p:cNvSpPr>
          <p:nvPr>
            <p:ph type="sldNum" idx="12"/>
          </p:nvPr>
        </p:nvSpPr>
        <p:spPr>
          <a:xfrm>
            <a:off x="8778240" y="6377940"/>
            <a:ext cx="2804160" cy="184666"/>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sz="1310"/>
          </a:p>
        </p:txBody>
      </p:sp>
    </p:spTree>
    <p:extLst>
      <p:ext uri="{BB962C8B-B14F-4D97-AF65-F5344CB8AC3E}">
        <p14:creationId xmlns:p14="http://schemas.microsoft.com/office/powerpoint/2010/main" val="2041611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F3644-5807-734F-BF82-75C8653961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76EFEE-C383-F285-6263-E393720CDD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946A39-28CE-5B13-3FFF-028FB7C6C1F9}"/>
              </a:ext>
            </a:extLst>
          </p:cNvPr>
          <p:cNvSpPr>
            <a:spLocks noGrp="1"/>
          </p:cNvSpPr>
          <p:nvPr>
            <p:ph type="dt" sz="half" idx="10"/>
          </p:nvPr>
        </p:nvSpPr>
        <p:spPr/>
        <p:txBody>
          <a:bodyPr/>
          <a:lstStyle/>
          <a:p>
            <a:fld id="{D958E1D2-FEBA-864D-98F1-BACC00D061C4}" type="datetimeFigureOut">
              <a:rPr lang="en-US" smtClean="0"/>
              <a:t>7/31/25</a:t>
            </a:fld>
            <a:endParaRPr lang="en-US"/>
          </a:p>
        </p:txBody>
      </p:sp>
      <p:sp>
        <p:nvSpPr>
          <p:cNvPr id="5" name="Footer Placeholder 4">
            <a:extLst>
              <a:ext uri="{FF2B5EF4-FFF2-40B4-BE49-F238E27FC236}">
                <a16:creationId xmlns:a16="http://schemas.microsoft.com/office/drawing/2014/main" id="{85830D76-8B5C-0DC6-B06C-06DBB1F92B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43A669-0EA0-65F5-6B96-171D082D448A}"/>
              </a:ext>
            </a:extLst>
          </p:cNvPr>
          <p:cNvSpPr>
            <a:spLocks noGrp="1"/>
          </p:cNvSpPr>
          <p:nvPr>
            <p:ph type="sldNum" sz="quarter" idx="12"/>
          </p:nvPr>
        </p:nvSpPr>
        <p:spPr/>
        <p:txBody>
          <a:bodyPr/>
          <a:lstStyle/>
          <a:p>
            <a:fld id="{1930A28A-4EB1-C24C-AFAF-963D2702096D}" type="slidenum">
              <a:rPr lang="en-US" smtClean="0"/>
              <a:t>‹#›</a:t>
            </a:fld>
            <a:endParaRPr lang="en-US"/>
          </a:p>
        </p:txBody>
      </p:sp>
    </p:spTree>
    <p:extLst>
      <p:ext uri="{BB962C8B-B14F-4D97-AF65-F5344CB8AC3E}">
        <p14:creationId xmlns:p14="http://schemas.microsoft.com/office/powerpoint/2010/main" val="1960148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1B34F-17BB-B457-D4AB-801CAEEBEA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1B03B0-3553-1A57-C0C1-53ADECA55B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7C22D5-CC1B-EBEB-60D7-27AAD3CB337F}"/>
              </a:ext>
            </a:extLst>
          </p:cNvPr>
          <p:cNvSpPr>
            <a:spLocks noGrp="1"/>
          </p:cNvSpPr>
          <p:nvPr>
            <p:ph type="dt" sz="half" idx="10"/>
          </p:nvPr>
        </p:nvSpPr>
        <p:spPr/>
        <p:txBody>
          <a:bodyPr/>
          <a:lstStyle/>
          <a:p>
            <a:fld id="{D958E1D2-FEBA-864D-98F1-BACC00D061C4}" type="datetimeFigureOut">
              <a:rPr lang="en-US" smtClean="0"/>
              <a:t>7/31/25</a:t>
            </a:fld>
            <a:endParaRPr lang="en-US"/>
          </a:p>
        </p:txBody>
      </p:sp>
      <p:sp>
        <p:nvSpPr>
          <p:cNvPr id="5" name="Footer Placeholder 4">
            <a:extLst>
              <a:ext uri="{FF2B5EF4-FFF2-40B4-BE49-F238E27FC236}">
                <a16:creationId xmlns:a16="http://schemas.microsoft.com/office/drawing/2014/main" id="{09098E13-41FB-DBA8-4E7B-727C297B87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D7FD51-0729-37FA-7F57-7430AC71ABB6}"/>
              </a:ext>
            </a:extLst>
          </p:cNvPr>
          <p:cNvSpPr>
            <a:spLocks noGrp="1"/>
          </p:cNvSpPr>
          <p:nvPr>
            <p:ph type="sldNum" sz="quarter" idx="12"/>
          </p:nvPr>
        </p:nvSpPr>
        <p:spPr/>
        <p:txBody>
          <a:bodyPr/>
          <a:lstStyle/>
          <a:p>
            <a:fld id="{1930A28A-4EB1-C24C-AFAF-963D2702096D}" type="slidenum">
              <a:rPr lang="en-US" smtClean="0"/>
              <a:t>‹#›</a:t>
            </a:fld>
            <a:endParaRPr lang="en-US"/>
          </a:p>
        </p:txBody>
      </p:sp>
    </p:spTree>
    <p:extLst>
      <p:ext uri="{BB962C8B-B14F-4D97-AF65-F5344CB8AC3E}">
        <p14:creationId xmlns:p14="http://schemas.microsoft.com/office/powerpoint/2010/main" val="3560483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8145F-E85A-22EB-286E-FB81E26922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DE4D0D-FC06-D115-4E0B-D6E5A020B8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2D0582-3630-C40E-5993-6B19615ADE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402DD8-D9C5-C0C4-67B8-49316E5A295A}"/>
              </a:ext>
            </a:extLst>
          </p:cNvPr>
          <p:cNvSpPr>
            <a:spLocks noGrp="1"/>
          </p:cNvSpPr>
          <p:nvPr>
            <p:ph type="dt" sz="half" idx="10"/>
          </p:nvPr>
        </p:nvSpPr>
        <p:spPr/>
        <p:txBody>
          <a:bodyPr/>
          <a:lstStyle/>
          <a:p>
            <a:fld id="{D958E1D2-FEBA-864D-98F1-BACC00D061C4}" type="datetimeFigureOut">
              <a:rPr lang="en-US" smtClean="0"/>
              <a:t>7/31/25</a:t>
            </a:fld>
            <a:endParaRPr lang="en-US"/>
          </a:p>
        </p:txBody>
      </p:sp>
      <p:sp>
        <p:nvSpPr>
          <p:cNvPr id="6" name="Footer Placeholder 5">
            <a:extLst>
              <a:ext uri="{FF2B5EF4-FFF2-40B4-BE49-F238E27FC236}">
                <a16:creationId xmlns:a16="http://schemas.microsoft.com/office/drawing/2014/main" id="{C32CFC34-B6A8-904D-7938-F68C4CEEE9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9DAF31-905E-F4C7-EC7B-97359CBE72E1}"/>
              </a:ext>
            </a:extLst>
          </p:cNvPr>
          <p:cNvSpPr>
            <a:spLocks noGrp="1"/>
          </p:cNvSpPr>
          <p:nvPr>
            <p:ph type="sldNum" sz="quarter" idx="12"/>
          </p:nvPr>
        </p:nvSpPr>
        <p:spPr/>
        <p:txBody>
          <a:bodyPr/>
          <a:lstStyle/>
          <a:p>
            <a:fld id="{1930A28A-4EB1-C24C-AFAF-963D2702096D}" type="slidenum">
              <a:rPr lang="en-US" smtClean="0"/>
              <a:t>‹#›</a:t>
            </a:fld>
            <a:endParaRPr lang="en-US"/>
          </a:p>
        </p:txBody>
      </p:sp>
    </p:spTree>
    <p:extLst>
      <p:ext uri="{BB962C8B-B14F-4D97-AF65-F5344CB8AC3E}">
        <p14:creationId xmlns:p14="http://schemas.microsoft.com/office/powerpoint/2010/main" val="59253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2CD71-A421-DF51-436B-0B32AE082A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D6834A-87FB-27D9-45EB-6DA7EAF9F7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EEC7F1-47E1-264E-8EB7-69B99D4F5D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32E7A3-B710-4D38-D6F7-8BCC1F7668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65EF9E-F3C0-8D81-1FDC-585183402F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7171B9-45E1-3B74-E2EC-E16F7519A6DA}"/>
              </a:ext>
            </a:extLst>
          </p:cNvPr>
          <p:cNvSpPr>
            <a:spLocks noGrp="1"/>
          </p:cNvSpPr>
          <p:nvPr>
            <p:ph type="dt" sz="half" idx="10"/>
          </p:nvPr>
        </p:nvSpPr>
        <p:spPr/>
        <p:txBody>
          <a:bodyPr/>
          <a:lstStyle/>
          <a:p>
            <a:fld id="{D958E1D2-FEBA-864D-98F1-BACC00D061C4}" type="datetimeFigureOut">
              <a:rPr lang="en-US" smtClean="0"/>
              <a:t>7/31/25</a:t>
            </a:fld>
            <a:endParaRPr lang="en-US"/>
          </a:p>
        </p:txBody>
      </p:sp>
      <p:sp>
        <p:nvSpPr>
          <p:cNvPr id="8" name="Footer Placeholder 7">
            <a:extLst>
              <a:ext uri="{FF2B5EF4-FFF2-40B4-BE49-F238E27FC236}">
                <a16:creationId xmlns:a16="http://schemas.microsoft.com/office/drawing/2014/main" id="{73317622-58CF-C9A9-DF07-E37C8E3F24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C0CA27-456D-CFC6-957C-6F6CD01147FF}"/>
              </a:ext>
            </a:extLst>
          </p:cNvPr>
          <p:cNvSpPr>
            <a:spLocks noGrp="1"/>
          </p:cNvSpPr>
          <p:nvPr>
            <p:ph type="sldNum" sz="quarter" idx="12"/>
          </p:nvPr>
        </p:nvSpPr>
        <p:spPr/>
        <p:txBody>
          <a:bodyPr/>
          <a:lstStyle/>
          <a:p>
            <a:fld id="{1930A28A-4EB1-C24C-AFAF-963D2702096D}" type="slidenum">
              <a:rPr lang="en-US" smtClean="0"/>
              <a:t>‹#›</a:t>
            </a:fld>
            <a:endParaRPr lang="en-US"/>
          </a:p>
        </p:txBody>
      </p:sp>
    </p:spTree>
    <p:extLst>
      <p:ext uri="{BB962C8B-B14F-4D97-AF65-F5344CB8AC3E}">
        <p14:creationId xmlns:p14="http://schemas.microsoft.com/office/powerpoint/2010/main" val="350224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57F04-5792-9C71-E2EA-D604CDD91E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5A11B4-AF06-2E84-5C05-A4D701C42433}"/>
              </a:ext>
            </a:extLst>
          </p:cNvPr>
          <p:cNvSpPr>
            <a:spLocks noGrp="1"/>
          </p:cNvSpPr>
          <p:nvPr>
            <p:ph type="dt" sz="half" idx="10"/>
          </p:nvPr>
        </p:nvSpPr>
        <p:spPr/>
        <p:txBody>
          <a:bodyPr/>
          <a:lstStyle/>
          <a:p>
            <a:fld id="{D958E1D2-FEBA-864D-98F1-BACC00D061C4}" type="datetimeFigureOut">
              <a:rPr lang="en-US" smtClean="0"/>
              <a:t>7/31/25</a:t>
            </a:fld>
            <a:endParaRPr lang="en-US"/>
          </a:p>
        </p:txBody>
      </p:sp>
      <p:sp>
        <p:nvSpPr>
          <p:cNvPr id="4" name="Footer Placeholder 3">
            <a:extLst>
              <a:ext uri="{FF2B5EF4-FFF2-40B4-BE49-F238E27FC236}">
                <a16:creationId xmlns:a16="http://schemas.microsoft.com/office/drawing/2014/main" id="{E549FFFE-ACE7-A016-978F-6F2997D4C8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99EF4E-0909-E6DE-C5ED-4BF8FF30EA77}"/>
              </a:ext>
            </a:extLst>
          </p:cNvPr>
          <p:cNvSpPr>
            <a:spLocks noGrp="1"/>
          </p:cNvSpPr>
          <p:nvPr>
            <p:ph type="sldNum" sz="quarter" idx="12"/>
          </p:nvPr>
        </p:nvSpPr>
        <p:spPr/>
        <p:txBody>
          <a:bodyPr/>
          <a:lstStyle/>
          <a:p>
            <a:fld id="{1930A28A-4EB1-C24C-AFAF-963D2702096D}" type="slidenum">
              <a:rPr lang="en-US" smtClean="0"/>
              <a:t>‹#›</a:t>
            </a:fld>
            <a:endParaRPr lang="en-US"/>
          </a:p>
        </p:txBody>
      </p:sp>
    </p:spTree>
    <p:extLst>
      <p:ext uri="{BB962C8B-B14F-4D97-AF65-F5344CB8AC3E}">
        <p14:creationId xmlns:p14="http://schemas.microsoft.com/office/powerpoint/2010/main" val="554312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F41B00-26EE-2ED7-94AF-8DE825CA483E}"/>
              </a:ext>
            </a:extLst>
          </p:cNvPr>
          <p:cNvSpPr>
            <a:spLocks noGrp="1"/>
          </p:cNvSpPr>
          <p:nvPr>
            <p:ph type="dt" sz="half" idx="10"/>
          </p:nvPr>
        </p:nvSpPr>
        <p:spPr/>
        <p:txBody>
          <a:bodyPr/>
          <a:lstStyle/>
          <a:p>
            <a:fld id="{D958E1D2-FEBA-864D-98F1-BACC00D061C4}" type="datetimeFigureOut">
              <a:rPr lang="en-US" smtClean="0"/>
              <a:t>7/31/25</a:t>
            </a:fld>
            <a:endParaRPr lang="en-US"/>
          </a:p>
        </p:txBody>
      </p:sp>
      <p:sp>
        <p:nvSpPr>
          <p:cNvPr id="3" name="Footer Placeholder 2">
            <a:extLst>
              <a:ext uri="{FF2B5EF4-FFF2-40B4-BE49-F238E27FC236}">
                <a16:creationId xmlns:a16="http://schemas.microsoft.com/office/drawing/2014/main" id="{14E9ED88-0BB1-FC73-7D67-6A44137991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23A7BB-3D18-262C-0C70-AF7B94E102FF}"/>
              </a:ext>
            </a:extLst>
          </p:cNvPr>
          <p:cNvSpPr>
            <a:spLocks noGrp="1"/>
          </p:cNvSpPr>
          <p:nvPr>
            <p:ph type="sldNum" sz="quarter" idx="12"/>
          </p:nvPr>
        </p:nvSpPr>
        <p:spPr/>
        <p:txBody>
          <a:bodyPr/>
          <a:lstStyle/>
          <a:p>
            <a:fld id="{1930A28A-4EB1-C24C-AFAF-963D2702096D}" type="slidenum">
              <a:rPr lang="en-US" smtClean="0"/>
              <a:t>‹#›</a:t>
            </a:fld>
            <a:endParaRPr lang="en-US"/>
          </a:p>
        </p:txBody>
      </p:sp>
    </p:spTree>
    <p:extLst>
      <p:ext uri="{BB962C8B-B14F-4D97-AF65-F5344CB8AC3E}">
        <p14:creationId xmlns:p14="http://schemas.microsoft.com/office/powerpoint/2010/main" val="1525361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898EF-9088-8019-9051-105FD9CEF9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EF89F4-C18A-85CC-3958-7CEEAC84F8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F10929-55A6-BFA3-CA42-149402DB73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AFCC3D-11DC-4DB9-5515-FEC09DA8A7CC}"/>
              </a:ext>
            </a:extLst>
          </p:cNvPr>
          <p:cNvSpPr>
            <a:spLocks noGrp="1"/>
          </p:cNvSpPr>
          <p:nvPr>
            <p:ph type="dt" sz="half" idx="10"/>
          </p:nvPr>
        </p:nvSpPr>
        <p:spPr/>
        <p:txBody>
          <a:bodyPr/>
          <a:lstStyle/>
          <a:p>
            <a:fld id="{D958E1D2-FEBA-864D-98F1-BACC00D061C4}" type="datetimeFigureOut">
              <a:rPr lang="en-US" smtClean="0"/>
              <a:t>7/31/25</a:t>
            </a:fld>
            <a:endParaRPr lang="en-US"/>
          </a:p>
        </p:txBody>
      </p:sp>
      <p:sp>
        <p:nvSpPr>
          <p:cNvPr id="6" name="Footer Placeholder 5">
            <a:extLst>
              <a:ext uri="{FF2B5EF4-FFF2-40B4-BE49-F238E27FC236}">
                <a16:creationId xmlns:a16="http://schemas.microsoft.com/office/drawing/2014/main" id="{19EF126F-4FF3-3948-AA45-88CAC494F7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1FE0B4-09B7-1E49-DE52-71B813AA0239}"/>
              </a:ext>
            </a:extLst>
          </p:cNvPr>
          <p:cNvSpPr>
            <a:spLocks noGrp="1"/>
          </p:cNvSpPr>
          <p:nvPr>
            <p:ph type="sldNum" sz="quarter" idx="12"/>
          </p:nvPr>
        </p:nvSpPr>
        <p:spPr/>
        <p:txBody>
          <a:bodyPr/>
          <a:lstStyle/>
          <a:p>
            <a:fld id="{1930A28A-4EB1-C24C-AFAF-963D2702096D}" type="slidenum">
              <a:rPr lang="en-US" smtClean="0"/>
              <a:t>‹#›</a:t>
            </a:fld>
            <a:endParaRPr lang="en-US"/>
          </a:p>
        </p:txBody>
      </p:sp>
    </p:spTree>
    <p:extLst>
      <p:ext uri="{BB962C8B-B14F-4D97-AF65-F5344CB8AC3E}">
        <p14:creationId xmlns:p14="http://schemas.microsoft.com/office/powerpoint/2010/main" val="4042872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F6497-9CBD-1DD2-D0E8-5681ED4A04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62881F-F42D-4ADD-7DB9-6C3ECD076F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F03A09-06ED-A1AA-5749-D298ECF610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1018A-F65A-64D4-5160-CEA7B0525C95}"/>
              </a:ext>
            </a:extLst>
          </p:cNvPr>
          <p:cNvSpPr>
            <a:spLocks noGrp="1"/>
          </p:cNvSpPr>
          <p:nvPr>
            <p:ph type="dt" sz="half" idx="10"/>
          </p:nvPr>
        </p:nvSpPr>
        <p:spPr/>
        <p:txBody>
          <a:bodyPr/>
          <a:lstStyle/>
          <a:p>
            <a:fld id="{D958E1D2-FEBA-864D-98F1-BACC00D061C4}" type="datetimeFigureOut">
              <a:rPr lang="en-US" smtClean="0"/>
              <a:t>7/31/25</a:t>
            </a:fld>
            <a:endParaRPr lang="en-US"/>
          </a:p>
        </p:txBody>
      </p:sp>
      <p:sp>
        <p:nvSpPr>
          <p:cNvPr id="6" name="Footer Placeholder 5">
            <a:extLst>
              <a:ext uri="{FF2B5EF4-FFF2-40B4-BE49-F238E27FC236}">
                <a16:creationId xmlns:a16="http://schemas.microsoft.com/office/drawing/2014/main" id="{BAC30C84-FAA4-D7B4-8C00-7EF5B16D3B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D9F2CD-5B9F-47CB-0395-F6DC5BB6BD2B}"/>
              </a:ext>
            </a:extLst>
          </p:cNvPr>
          <p:cNvSpPr>
            <a:spLocks noGrp="1"/>
          </p:cNvSpPr>
          <p:nvPr>
            <p:ph type="sldNum" sz="quarter" idx="12"/>
          </p:nvPr>
        </p:nvSpPr>
        <p:spPr/>
        <p:txBody>
          <a:bodyPr/>
          <a:lstStyle/>
          <a:p>
            <a:fld id="{1930A28A-4EB1-C24C-AFAF-963D2702096D}" type="slidenum">
              <a:rPr lang="en-US" smtClean="0"/>
              <a:t>‹#›</a:t>
            </a:fld>
            <a:endParaRPr lang="en-US"/>
          </a:p>
        </p:txBody>
      </p:sp>
    </p:spTree>
    <p:extLst>
      <p:ext uri="{BB962C8B-B14F-4D97-AF65-F5344CB8AC3E}">
        <p14:creationId xmlns:p14="http://schemas.microsoft.com/office/powerpoint/2010/main" val="776755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4335A2-5934-FAB4-6E40-BFC3569178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49B143-2AB1-FC3C-27BC-F3C2FF95EE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80CB4D-DE7E-264D-5C10-1FF0D040C6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8E1D2-FEBA-864D-98F1-BACC00D061C4}" type="datetimeFigureOut">
              <a:rPr lang="en-US" smtClean="0"/>
              <a:t>7/31/25</a:t>
            </a:fld>
            <a:endParaRPr lang="en-US"/>
          </a:p>
        </p:txBody>
      </p:sp>
      <p:sp>
        <p:nvSpPr>
          <p:cNvPr id="5" name="Footer Placeholder 4">
            <a:extLst>
              <a:ext uri="{FF2B5EF4-FFF2-40B4-BE49-F238E27FC236}">
                <a16:creationId xmlns:a16="http://schemas.microsoft.com/office/drawing/2014/main" id="{9749B443-F58C-7F24-6E4C-A1BDA4A6C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DA86E7-7F26-BC36-C414-21798887D7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0A28A-4EB1-C24C-AFAF-963D2702096D}" type="slidenum">
              <a:rPr lang="en-US" smtClean="0"/>
              <a:t>‹#›</a:t>
            </a:fld>
            <a:endParaRPr lang="en-US"/>
          </a:p>
        </p:txBody>
      </p:sp>
    </p:spTree>
    <p:extLst>
      <p:ext uri="{BB962C8B-B14F-4D97-AF65-F5344CB8AC3E}">
        <p14:creationId xmlns:p14="http://schemas.microsoft.com/office/powerpoint/2010/main" val="1354915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customXml" Target="../ink/ink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jpg"/><Relationship Id="rId18"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png"/><Relationship Id="rId2" Type="http://schemas.openxmlformats.org/officeDocument/2006/relationships/notesSlide" Target="../notesSlides/notesSlide2.xml"/><Relationship Id="rId16"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g"/><Relationship Id="rId10" Type="http://schemas.openxmlformats.org/officeDocument/2006/relationships/image" Target="../media/image11.png"/><Relationship Id="rId19" Type="http://schemas.openxmlformats.org/officeDocument/2006/relationships/image" Target="../media/image19.png"/><Relationship Id="rId4" Type="http://schemas.openxmlformats.org/officeDocument/2006/relationships/image" Target="../media/image5.jp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hyperlink" Target="https://www.healthcare.gov/coverage/preventive-care-benefits/" TargetMode="External"/><Relationship Id="rId7" Type="http://schemas.openxmlformats.org/officeDocument/2006/relationships/image" Target="../media/image22.png"/><Relationship Id="rId2" Type="http://schemas.openxmlformats.org/officeDocument/2006/relationships/hyperlink" Target="https://www.firsthealthlbp.com/" TargetMode="Externa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champplan.com/calculator-company/"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8" name="Picture 7" descr="A purple and blue sky&#10;&#10;Description automatically generated">
            <a:extLst>
              <a:ext uri="{FF2B5EF4-FFF2-40B4-BE49-F238E27FC236}">
                <a16:creationId xmlns:a16="http://schemas.microsoft.com/office/drawing/2014/main" id="{3B052E4D-04D9-3872-F92A-A819834DD4A3}"/>
              </a:ext>
            </a:extLst>
          </p:cNvPr>
          <p:cNvPicPr>
            <a:picLocks noChangeAspect="1"/>
          </p:cNvPicPr>
          <p:nvPr/>
        </p:nvPicPr>
        <p:blipFill rotWithShape="1">
          <a:blip r:embed="rId3"/>
          <a:srcRect t="23273"/>
          <a:stretch/>
        </p:blipFill>
        <p:spPr>
          <a:xfrm rot="10800000">
            <a:off x="-4" y="5264726"/>
            <a:ext cx="12191999" cy="1593273"/>
          </a:xfrm>
          <a:prstGeom prst="rect">
            <a:avLst/>
          </a:prstGeom>
        </p:spPr>
      </p:pic>
      <p:sp>
        <p:nvSpPr>
          <p:cNvPr id="58" name="Google Shape;58;p13"/>
          <p:cNvSpPr txBox="1">
            <a:spLocks noGrp="1"/>
          </p:cNvSpPr>
          <p:nvPr>
            <p:ph type="subTitle" idx="1"/>
          </p:nvPr>
        </p:nvSpPr>
        <p:spPr>
          <a:xfrm>
            <a:off x="4609996" y="3296384"/>
            <a:ext cx="1787879" cy="749183"/>
          </a:xfrm>
          <a:prstGeom prst="rect">
            <a:avLst/>
          </a:prstGeom>
        </p:spPr>
        <p:txBody>
          <a:bodyPr spcFirstLastPara="1" vert="horz" wrap="square" lIns="99794" tIns="99794" rIns="99794" bIns="99794" rtlCol="0" anchor="t" anchorCtr="0">
            <a:normAutofit/>
          </a:bodyPr>
          <a:lstStyle/>
          <a:p>
            <a:pPr algn="l"/>
            <a:r>
              <a:rPr lang="en" sz="2382" b="1" dirty="0">
                <a:solidFill>
                  <a:schemeClr val="dk1"/>
                </a:solidFill>
                <a:latin typeface="Heebo Light"/>
                <a:ea typeface="Heebo Light"/>
                <a:cs typeface="Heebo Light"/>
                <a:sym typeface="Heebo Light"/>
              </a:rPr>
              <a:t>Introducing</a:t>
            </a:r>
            <a:endParaRPr sz="2382" b="1" dirty="0">
              <a:solidFill>
                <a:schemeClr val="dk1"/>
              </a:solidFill>
              <a:latin typeface="Heebo Light"/>
              <a:ea typeface="Heebo Light"/>
              <a:cs typeface="Heebo Light"/>
              <a:sym typeface="Heebo Light"/>
            </a:endParaRPr>
          </a:p>
        </p:txBody>
      </p:sp>
      <p:sp>
        <p:nvSpPr>
          <p:cNvPr id="57" name="Google Shape;57;p13"/>
          <p:cNvSpPr txBox="1">
            <a:spLocks noGrp="1"/>
          </p:cNvSpPr>
          <p:nvPr>
            <p:ph type="ctrTitle"/>
          </p:nvPr>
        </p:nvSpPr>
        <p:spPr>
          <a:xfrm>
            <a:off x="5143992" y="3891806"/>
            <a:ext cx="5790218" cy="1056706"/>
          </a:xfrm>
          <a:prstGeom prst="rect">
            <a:avLst/>
          </a:prstGeom>
        </p:spPr>
        <p:txBody>
          <a:bodyPr spcFirstLastPara="1" vert="horz" wrap="square" lIns="99794" tIns="99794" rIns="99794" bIns="99794" rtlCol="0" anchor="b" anchorCtr="0">
            <a:normAutofit/>
          </a:bodyPr>
          <a:lstStyle/>
          <a:p>
            <a:pPr algn="l"/>
            <a:r>
              <a:rPr lang="en-US" sz="4941" dirty="0">
                <a:solidFill>
                  <a:srgbClr val="0C4EF9"/>
                </a:solidFill>
                <a:latin typeface="Heebo Light"/>
                <a:ea typeface="Heebo Light"/>
                <a:cs typeface="Heebo Light"/>
                <a:sym typeface="Heebo Light"/>
              </a:rPr>
              <a:t>T</a:t>
            </a:r>
            <a:r>
              <a:rPr lang="en" sz="4941" dirty="0">
                <a:solidFill>
                  <a:srgbClr val="0C4EF9"/>
                </a:solidFill>
                <a:latin typeface="Heebo Light"/>
                <a:ea typeface="Heebo Light"/>
                <a:cs typeface="Heebo Light"/>
                <a:sym typeface="Heebo Light"/>
              </a:rPr>
              <a:t>he</a:t>
            </a:r>
            <a:r>
              <a:rPr lang="en" sz="4941" b="1" dirty="0">
                <a:solidFill>
                  <a:srgbClr val="0C4EF9"/>
                </a:solidFill>
                <a:latin typeface="Heebo Black" pitchFamily="2" charset="-79"/>
                <a:ea typeface="Heebo Black"/>
                <a:cs typeface="Heebo Black" pitchFamily="2" charset="-79"/>
                <a:sym typeface="Heebo Black"/>
              </a:rPr>
              <a:t> CHAMP</a:t>
            </a:r>
            <a:r>
              <a:rPr lang="en" sz="4941" dirty="0">
                <a:solidFill>
                  <a:srgbClr val="0C4EF9"/>
                </a:solidFill>
                <a:latin typeface="Heebo Light"/>
                <a:ea typeface="Heebo Light"/>
                <a:cs typeface="Heebo Light"/>
                <a:sym typeface="Heebo Light"/>
              </a:rPr>
              <a:t> Plan</a:t>
            </a:r>
            <a:r>
              <a:rPr lang="en-US" sz="1412" dirty="0">
                <a:solidFill>
                  <a:srgbClr val="0C4EF9"/>
                </a:solidFill>
                <a:latin typeface="Trebuchet MS" panose="020B0703020202090204" pitchFamily="34" charset="0"/>
              </a:rPr>
              <a:t> </a:t>
            </a:r>
            <a:r>
              <a:rPr lang="en-US" sz="4941" dirty="0">
                <a:solidFill>
                  <a:srgbClr val="0C4EF9"/>
                </a:solidFill>
                <a:latin typeface="Trebuchet MS" panose="020B0703020202090204" pitchFamily="34" charset="0"/>
              </a:rPr>
              <a:t>™</a:t>
            </a:r>
            <a:endParaRPr sz="4941" dirty="0">
              <a:solidFill>
                <a:srgbClr val="0C4EF9"/>
              </a:solidFill>
              <a:latin typeface="Heebo" pitchFamily="2" charset="-79"/>
              <a:ea typeface="Lexend Thin"/>
              <a:cs typeface="Heebo" pitchFamily="2" charset="-79"/>
              <a:sym typeface="Lexend Thin"/>
            </a:endParaRPr>
          </a:p>
        </p:txBody>
      </p:sp>
      <p:sp>
        <p:nvSpPr>
          <p:cNvPr id="6" name="Google Shape;59;p13">
            <a:extLst>
              <a:ext uri="{FF2B5EF4-FFF2-40B4-BE49-F238E27FC236}">
                <a16:creationId xmlns:a16="http://schemas.microsoft.com/office/drawing/2014/main" id="{80F837B0-815A-75B8-4C33-0D2F55EFB638}"/>
              </a:ext>
            </a:extLst>
          </p:cNvPr>
          <p:cNvSpPr txBox="1"/>
          <p:nvPr/>
        </p:nvSpPr>
        <p:spPr>
          <a:xfrm>
            <a:off x="6397875" y="6167569"/>
            <a:ext cx="5720824" cy="591900"/>
          </a:xfrm>
          <a:prstGeom prst="rect">
            <a:avLst/>
          </a:prstGeom>
          <a:noFill/>
          <a:ln>
            <a:noFill/>
          </a:ln>
        </p:spPr>
        <p:txBody>
          <a:bodyPr spcFirstLastPara="1" wrap="square" lIns="99794" tIns="99794" rIns="99794" bIns="99794" anchor="t" anchorCtr="0">
            <a:spAutoFit/>
          </a:bodyPr>
          <a:lstStyle/>
          <a:p>
            <a:pPr>
              <a:lnSpc>
                <a:spcPct val="115000"/>
              </a:lnSpc>
            </a:pPr>
            <a:r>
              <a:rPr lang="en" sz="2206" dirty="0">
                <a:solidFill>
                  <a:schemeClr val="lt1"/>
                </a:solidFill>
                <a:latin typeface="Heebo Light"/>
                <a:ea typeface="Heebo Light"/>
                <a:cs typeface="Heebo Light"/>
                <a:sym typeface="Heebo Light"/>
              </a:rPr>
              <a:t>Engage   |   Educate   |   Monitor   |   Manage</a:t>
            </a:r>
            <a:endParaRPr sz="2206" dirty="0">
              <a:solidFill>
                <a:schemeClr val="lt1"/>
              </a:solidFill>
              <a:latin typeface="Heebo Light"/>
              <a:ea typeface="Heebo Light"/>
              <a:cs typeface="Heebo Light"/>
              <a:sym typeface="Heebo Light"/>
            </a:endParaRPr>
          </a:p>
        </p:txBody>
      </p:sp>
      <p:pic>
        <p:nvPicPr>
          <p:cNvPr id="9" name="Picture 8" descr="A screen shot of a cell phone&#10;&#10;Description automatically generated">
            <a:extLst>
              <a:ext uri="{FF2B5EF4-FFF2-40B4-BE49-F238E27FC236}">
                <a16:creationId xmlns:a16="http://schemas.microsoft.com/office/drawing/2014/main" id="{126376D2-D148-E8F9-758C-C235621C1695}"/>
              </a:ext>
            </a:extLst>
          </p:cNvPr>
          <p:cNvPicPr>
            <a:picLocks noChangeAspect="1"/>
          </p:cNvPicPr>
          <p:nvPr/>
        </p:nvPicPr>
        <p:blipFill>
          <a:blip r:embed="rId4"/>
          <a:stretch>
            <a:fillRect/>
          </a:stretch>
        </p:blipFill>
        <p:spPr>
          <a:xfrm>
            <a:off x="559818" y="-489423"/>
            <a:ext cx="3621042" cy="7836845"/>
          </a:xfrm>
          <a:prstGeom prst="rect">
            <a:avLst/>
          </a:prstGeom>
        </p:spPr>
      </p:pic>
      <p:pic>
        <p:nvPicPr>
          <p:cNvPr id="3" name="Picture 2" descr="A logo with a torch and text&#10;&#10;AI-generated content may be incorrect.">
            <a:extLst>
              <a:ext uri="{FF2B5EF4-FFF2-40B4-BE49-F238E27FC236}">
                <a16:creationId xmlns:a16="http://schemas.microsoft.com/office/drawing/2014/main" id="{B7C12972-1FEF-7E27-4454-171619D30E78}"/>
              </a:ext>
            </a:extLst>
          </p:cNvPr>
          <p:cNvPicPr>
            <a:picLocks noChangeAspect="1"/>
          </p:cNvPicPr>
          <p:nvPr/>
        </p:nvPicPr>
        <p:blipFill>
          <a:blip r:embed="rId5"/>
          <a:stretch>
            <a:fillRect/>
          </a:stretch>
        </p:blipFill>
        <p:spPr>
          <a:xfrm>
            <a:off x="4124942" y="0"/>
            <a:ext cx="7772400" cy="35755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E467E13-FFF0-6908-E1D5-72E2477E1844}"/>
              </a:ext>
            </a:extLst>
          </p:cNvPr>
          <p:cNvSpPr txBox="1">
            <a:spLocks/>
          </p:cNvSpPr>
          <p:nvPr/>
        </p:nvSpPr>
        <p:spPr>
          <a:xfrm>
            <a:off x="415636" y="480651"/>
            <a:ext cx="11360727" cy="763676"/>
          </a:xfrm>
          <a:prstGeom prst="rect">
            <a:avLst/>
          </a:prstGeom>
          <a:noFill/>
          <a:ln>
            <a:noFill/>
          </a:ln>
        </p:spPr>
        <p:txBody>
          <a:bodyPr spcFirstLastPara="1" wrap="square" lIns="99794" tIns="99794" rIns="99794" bIns="99794"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9pPr>
          </a:lstStyle>
          <a:p>
            <a:pPr>
              <a:defRPr/>
            </a:pPr>
            <a:r>
              <a:rPr lang="en-US" sz="3530" dirty="0">
                <a:solidFill>
                  <a:schemeClr val="tx1"/>
                </a:solidFill>
                <a:latin typeface="Heebo Light"/>
                <a:ea typeface="Heebo Light"/>
                <a:cs typeface="Heebo Light"/>
                <a:sym typeface="Heebo Light"/>
              </a:rPr>
              <a:t>General Overlook of </a:t>
            </a:r>
            <a:r>
              <a:rPr lang="en-US" sz="3530" kern="0" dirty="0">
                <a:solidFill>
                  <a:srgbClr val="0C4EF9"/>
                </a:solidFill>
                <a:latin typeface="Heebo Light"/>
                <a:ea typeface="Heebo Light"/>
                <a:cs typeface="Heebo Light"/>
                <a:sym typeface="Heebo Light"/>
              </a:rPr>
              <a:t>The</a:t>
            </a:r>
            <a:r>
              <a:rPr lang="en-US" sz="3530" kern="0" dirty="0">
                <a:solidFill>
                  <a:srgbClr val="0C4EF9"/>
                </a:solidFill>
                <a:latin typeface="Heebo"/>
                <a:ea typeface="Heebo"/>
                <a:cs typeface="Heebo"/>
                <a:sym typeface="Heebo"/>
              </a:rPr>
              <a:t> </a:t>
            </a:r>
            <a:r>
              <a:rPr lang="en-US" sz="3530" kern="0" dirty="0">
                <a:solidFill>
                  <a:srgbClr val="0C4EF9"/>
                </a:solidFill>
                <a:latin typeface="Heebo Black"/>
                <a:ea typeface="Heebo Black"/>
                <a:cs typeface="Heebo Black"/>
                <a:sym typeface="Heebo Black"/>
              </a:rPr>
              <a:t>CHAMP</a:t>
            </a:r>
            <a:r>
              <a:rPr lang="en-US" sz="3530" kern="0" dirty="0">
                <a:solidFill>
                  <a:srgbClr val="0C4EF9"/>
                </a:solidFill>
                <a:latin typeface="Heebo"/>
                <a:ea typeface="Heebo"/>
                <a:cs typeface="Heebo"/>
                <a:sym typeface="Heebo"/>
              </a:rPr>
              <a:t> </a:t>
            </a:r>
            <a:r>
              <a:rPr lang="en-US" sz="3530" kern="0" dirty="0">
                <a:solidFill>
                  <a:srgbClr val="0C4EF9"/>
                </a:solidFill>
                <a:latin typeface="Heebo Light"/>
                <a:ea typeface="Heebo Light"/>
                <a:cs typeface="Heebo Light"/>
                <a:sym typeface="Heebo Light"/>
              </a:rPr>
              <a:t>Plan</a:t>
            </a:r>
            <a:r>
              <a:rPr lang="en-US" sz="3530" dirty="0">
                <a:solidFill>
                  <a:srgbClr val="0C4EF9"/>
                </a:solidFill>
                <a:latin typeface="Trebuchet MS" panose="020B0703020202090204" pitchFamily="34" charset="0"/>
              </a:rPr>
              <a:t>™</a:t>
            </a:r>
            <a:r>
              <a:rPr lang="en-US" sz="3530" kern="0" dirty="0">
                <a:solidFill>
                  <a:srgbClr val="0C4EF9"/>
                </a:solidFill>
                <a:latin typeface="Heebo"/>
                <a:cs typeface="Heebo"/>
                <a:sym typeface="Heebo"/>
              </a:rPr>
              <a:t> </a:t>
            </a:r>
            <a:r>
              <a:rPr lang="en-US" sz="3265" kern="0" dirty="0">
                <a:solidFill>
                  <a:schemeClr val="tx1"/>
                </a:solidFill>
                <a:latin typeface="Heebo Light"/>
                <a:ea typeface="Heebo"/>
                <a:cs typeface="Heebo Light"/>
                <a:sym typeface="Heebo Light"/>
              </a:rPr>
              <a:t>Transactions</a:t>
            </a:r>
            <a:endParaRPr lang="en-US" sz="3088" dirty="0">
              <a:solidFill>
                <a:schemeClr val="tx1"/>
              </a:solidFill>
            </a:endParaRPr>
          </a:p>
        </p:txBody>
      </p:sp>
      <p:sp>
        <p:nvSpPr>
          <p:cNvPr id="11" name="Google Shape;105;p16">
            <a:extLst>
              <a:ext uri="{FF2B5EF4-FFF2-40B4-BE49-F238E27FC236}">
                <a16:creationId xmlns:a16="http://schemas.microsoft.com/office/drawing/2014/main" id="{0CB6D4E7-FD8E-31D2-4FE1-920A42AB2A6B}"/>
              </a:ext>
            </a:extLst>
          </p:cNvPr>
          <p:cNvSpPr txBox="1">
            <a:spLocks/>
          </p:cNvSpPr>
          <p:nvPr/>
        </p:nvSpPr>
        <p:spPr>
          <a:xfrm>
            <a:off x="277055" y="1458576"/>
            <a:ext cx="5112363" cy="4555324"/>
          </a:xfrm>
          <a:prstGeom prst="rect">
            <a:avLst/>
          </a:prstGeom>
          <a:noFill/>
          <a:ln>
            <a:noFill/>
          </a:ln>
        </p:spPr>
        <p:txBody>
          <a:bodyPr spcFirstLastPara="1" wrap="square" lIns="99794" tIns="99794" rIns="99794" bIns="99794" anchor="t" anchorCtr="0">
            <a:normAutofit/>
          </a:bodyPr>
          <a:lstStyle>
            <a:defPPr marR="0" lvl="0" algn="l" rtl="0">
              <a:lnSpc>
                <a:spcPct val="100000"/>
              </a:lnSpc>
              <a:spcBef>
                <a:spcPts val="0"/>
              </a:spcBef>
              <a:spcAft>
                <a:spcPts val="0"/>
              </a:spcAft>
            </a:defPPr>
            <a:lvl1pPr marL="457200" marR="0" lvl="0" indent="-336550" algn="l" rtl="0">
              <a:lnSpc>
                <a:spcPct val="115000"/>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1pPr>
            <a:lvl2pPr marL="914400" marR="0" lvl="1"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2pPr>
            <a:lvl3pPr marL="1371600" marR="0" lvl="2"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3pPr>
            <a:lvl4pPr marL="1828800" marR="0" lvl="3"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4pPr>
            <a:lvl5pPr marL="2286000" marR="0" lvl="4"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5pPr>
            <a:lvl6pPr marL="2743200" marR="0" lvl="5"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6pPr>
            <a:lvl7pPr marL="3200400" marR="0" lvl="6"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7pPr>
            <a:lvl8pPr marL="3657600" marR="0" lvl="7"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8pPr>
            <a:lvl9pPr marL="4114800" marR="0" lvl="8"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9pPr>
          </a:lstStyle>
          <a:p>
            <a:pPr marL="0" indent="0">
              <a:buNone/>
            </a:pPr>
            <a:r>
              <a:rPr lang="en-US" sz="1765" b="1" dirty="0">
                <a:solidFill>
                  <a:schemeClr val="dk1"/>
                </a:solidFill>
                <a:latin typeface="Heebo Light"/>
                <a:ea typeface="Heebo Light"/>
                <a:cs typeface="Heebo Light"/>
                <a:sym typeface="Heebo Light"/>
              </a:rPr>
              <a:t>The great thing about </a:t>
            </a:r>
            <a:r>
              <a:rPr lang="en-US" sz="1800" kern="0" dirty="0">
                <a:solidFill>
                  <a:srgbClr val="0C4EF9"/>
                </a:solidFill>
                <a:latin typeface="Heebo Light"/>
                <a:ea typeface="Heebo Light"/>
                <a:cs typeface="Heebo Light"/>
                <a:sym typeface="Heebo Light"/>
              </a:rPr>
              <a:t>The</a:t>
            </a:r>
            <a:r>
              <a:rPr lang="en-US" sz="1800" kern="0" dirty="0">
                <a:solidFill>
                  <a:srgbClr val="0C4EF9"/>
                </a:solidFill>
                <a:latin typeface="Heebo"/>
                <a:ea typeface="Heebo"/>
                <a:cs typeface="Heebo"/>
                <a:sym typeface="Heebo"/>
              </a:rPr>
              <a:t> </a:t>
            </a:r>
            <a:r>
              <a:rPr lang="en-US" sz="1800" kern="0" dirty="0">
                <a:solidFill>
                  <a:srgbClr val="0C4EF9"/>
                </a:solidFill>
                <a:latin typeface="Heebo Black"/>
                <a:ea typeface="Heebo Black"/>
                <a:cs typeface="Heebo Black"/>
                <a:sym typeface="Heebo Black"/>
              </a:rPr>
              <a:t>CHAMP</a:t>
            </a:r>
            <a:r>
              <a:rPr lang="en-US" sz="1800" kern="0" dirty="0">
                <a:solidFill>
                  <a:srgbClr val="0C4EF9"/>
                </a:solidFill>
                <a:latin typeface="Heebo"/>
                <a:ea typeface="Heebo"/>
                <a:cs typeface="Heebo"/>
                <a:sym typeface="Heebo"/>
              </a:rPr>
              <a:t> </a:t>
            </a:r>
            <a:r>
              <a:rPr lang="en-US" sz="1800" kern="0" dirty="0">
                <a:solidFill>
                  <a:srgbClr val="0C4EF9"/>
                </a:solidFill>
                <a:latin typeface="Heebo Light"/>
                <a:ea typeface="Heebo Light"/>
                <a:cs typeface="Heebo Light"/>
                <a:sym typeface="Heebo Light"/>
              </a:rPr>
              <a:t>Plan</a:t>
            </a:r>
            <a:r>
              <a:rPr lang="en-US" sz="1800" dirty="0">
                <a:solidFill>
                  <a:srgbClr val="0C4EF9"/>
                </a:solidFill>
                <a:latin typeface="Trebuchet MS" panose="020B0703020202090204" pitchFamily="34" charset="0"/>
              </a:rPr>
              <a:t>™</a:t>
            </a:r>
            <a:r>
              <a:rPr lang="en-US" sz="1800" kern="0" dirty="0">
                <a:solidFill>
                  <a:srgbClr val="0C4EF9"/>
                </a:solidFill>
                <a:latin typeface="Heebo"/>
                <a:cs typeface="Heebo"/>
                <a:sym typeface="Heebo"/>
              </a:rPr>
              <a:t> </a:t>
            </a:r>
            <a:r>
              <a:rPr lang="en-US" sz="1765" b="1" dirty="0">
                <a:solidFill>
                  <a:schemeClr val="dk1"/>
                </a:solidFill>
                <a:latin typeface="Heebo Light"/>
                <a:ea typeface="Heebo Light"/>
                <a:cs typeface="Heebo Light"/>
                <a:sym typeface="Heebo Light"/>
              </a:rPr>
              <a:t>is there is a net savings for the employer, but we want to clarify the costs.</a:t>
            </a:r>
          </a:p>
          <a:p>
            <a:pPr marL="0" indent="0">
              <a:spcBef>
                <a:spcPts val="1588"/>
              </a:spcBef>
              <a:buNone/>
            </a:pPr>
            <a:endParaRPr lang="en-US" sz="1765" dirty="0">
              <a:solidFill>
                <a:schemeClr val="dk1"/>
              </a:solidFill>
              <a:latin typeface="Heebo Light"/>
              <a:ea typeface="Heebo Light"/>
              <a:cs typeface="Heebo Light"/>
              <a:sym typeface="Heebo Light"/>
            </a:endParaRPr>
          </a:p>
          <a:p>
            <a:pPr marL="0" indent="0">
              <a:spcBef>
                <a:spcPts val="1588"/>
              </a:spcBef>
              <a:buNone/>
            </a:pPr>
            <a:r>
              <a:rPr lang="en-US" sz="1765" dirty="0">
                <a:solidFill>
                  <a:schemeClr val="dk1"/>
                </a:solidFill>
                <a:latin typeface="Heebo" pitchFamily="2" charset="-79"/>
                <a:ea typeface="Heebo Light"/>
                <a:cs typeface="Heebo" pitchFamily="2" charset="-79"/>
                <a:sym typeface="Heebo Light"/>
              </a:rPr>
              <a:t>There will be a </a:t>
            </a:r>
            <a:r>
              <a:rPr lang="en-US" sz="1765" b="1" dirty="0">
                <a:solidFill>
                  <a:srgbClr val="3642F0"/>
                </a:solidFill>
                <a:latin typeface="Heebo" pitchFamily="2" charset="-79"/>
                <a:ea typeface="Heebo Light"/>
                <a:cs typeface="Heebo" pitchFamily="2" charset="-79"/>
                <a:sym typeface="Heebo Light"/>
              </a:rPr>
              <a:t>$234 </a:t>
            </a:r>
            <a:r>
              <a:rPr lang="en-US" sz="1765" dirty="0">
                <a:solidFill>
                  <a:schemeClr val="dk1"/>
                </a:solidFill>
                <a:latin typeface="Heebo" pitchFamily="2" charset="-79"/>
                <a:ea typeface="Heebo Light"/>
                <a:cs typeface="Heebo" pitchFamily="2" charset="-79"/>
                <a:sym typeface="Heebo Light"/>
              </a:rPr>
              <a:t>per employee per month Invoice sent to the company.</a:t>
            </a:r>
            <a:endParaRPr lang="en-US" sz="800" dirty="0">
              <a:solidFill>
                <a:schemeClr val="dk1"/>
              </a:solidFill>
              <a:latin typeface="Heebo" pitchFamily="2" charset="-79"/>
              <a:ea typeface="Heebo Light"/>
              <a:cs typeface="Heebo" pitchFamily="2" charset="-79"/>
              <a:sym typeface="Heebo Light"/>
            </a:endParaRPr>
          </a:p>
          <a:p>
            <a:pPr marL="504292">
              <a:lnSpc>
                <a:spcPct val="200000"/>
              </a:lnSpc>
              <a:buClr>
                <a:schemeClr val="dk1"/>
              </a:buClr>
              <a:buSzPts val="1200"/>
              <a:buFont typeface="Heebo Light"/>
              <a:buChar char="●"/>
            </a:pPr>
            <a:r>
              <a:rPr lang="en-US" sz="1400" b="1" dirty="0">
                <a:solidFill>
                  <a:srgbClr val="3642F0"/>
                </a:solidFill>
                <a:latin typeface="Heebo" pitchFamily="2" charset="-79"/>
                <a:cs typeface="Heebo" pitchFamily="2" charset="-79"/>
              </a:rPr>
              <a:t>$44 </a:t>
            </a:r>
            <a:r>
              <a:rPr lang="en-US" sz="1400" dirty="0">
                <a:latin typeface="Heebo" pitchFamily="2" charset="-79"/>
                <a:cs typeface="Heebo" pitchFamily="2" charset="-79"/>
              </a:rPr>
              <a:t>PEPM is the administration fee for the company. </a:t>
            </a:r>
          </a:p>
          <a:p>
            <a:pPr marL="504292">
              <a:buClr>
                <a:schemeClr val="dk1"/>
              </a:buClr>
              <a:buSzPts val="1200"/>
              <a:buFont typeface="Heebo Light"/>
              <a:buChar char="●"/>
            </a:pPr>
            <a:endParaRPr lang="en-US" sz="1400" dirty="0">
              <a:latin typeface="Heebo" pitchFamily="2" charset="-79"/>
              <a:cs typeface="Heebo" pitchFamily="2" charset="-79"/>
            </a:endParaRPr>
          </a:p>
          <a:p>
            <a:pPr marL="504292">
              <a:buClr>
                <a:schemeClr val="dk1"/>
              </a:buClr>
              <a:buSzPts val="1200"/>
              <a:buFont typeface="Heebo Light"/>
              <a:buChar char="●"/>
            </a:pPr>
            <a:r>
              <a:rPr lang="en-US" sz="1400" b="1" dirty="0">
                <a:solidFill>
                  <a:srgbClr val="3642F0"/>
                </a:solidFill>
                <a:latin typeface="Heebo" pitchFamily="2" charset="-79"/>
                <a:cs typeface="Heebo" pitchFamily="2" charset="-79"/>
              </a:rPr>
              <a:t>$190 </a:t>
            </a:r>
            <a:r>
              <a:rPr lang="en-US" sz="1400" dirty="0">
                <a:latin typeface="Heebo" pitchFamily="2" charset="-79"/>
                <a:cs typeface="Heebo" pitchFamily="2" charset="-79"/>
              </a:rPr>
              <a:t>PEPM is coming from the withholding of the individual employee that the company will send to Champion Health on the employees’ behalf.    *Reminder these are dollars you would have paid the employee normally without having the Champ Plan. </a:t>
            </a:r>
          </a:p>
          <a:p>
            <a:pPr marL="504292">
              <a:buClr>
                <a:schemeClr val="dk1"/>
              </a:buClr>
              <a:buSzPts val="1200"/>
              <a:buFont typeface="Heebo Light"/>
              <a:buChar char="●"/>
            </a:pPr>
            <a:endParaRPr lang="en-US" sz="1050" dirty="0"/>
          </a:p>
          <a:p>
            <a:pPr marL="504292">
              <a:buClr>
                <a:schemeClr val="dk1"/>
              </a:buClr>
              <a:buSzPts val="1200"/>
              <a:buFont typeface="Heebo Light"/>
              <a:buChar char="●"/>
            </a:pPr>
            <a:endParaRPr lang="en-US" sz="1050" dirty="0"/>
          </a:p>
          <a:p>
            <a:pPr marL="0" indent="0">
              <a:buNone/>
            </a:pPr>
            <a:endParaRPr lang="en-US" sz="1059" dirty="0">
              <a:solidFill>
                <a:schemeClr val="dk1"/>
              </a:solidFill>
              <a:latin typeface="Heebo"/>
              <a:ea typeface="Heebo"/>
              <a:cs typeface="Heebo"/>
              <a:sym typeface="Heebo"/>
            </a:endParaRPr>
          </a:p>
        </p:txBody>
      </p:sp>
      <p:pic>
        <p:nvPicPr>
          <p:cNvPr id="12" name="Picture 11" descr="A purple and blue sky&#10;&#10;Description automatically generated">
            <a:extLst>
              <a:ext uri="{FF2B5EF4-FFF2-40B4-BE49-F238E27FC236}">
                <a16:creationId xmlns:a16="http://schemas.microsoft.com/office/drawing/2014/main" id="{F57CDCF1-8661-4A81-691B-E950939D0D83}"/>
              </a:ext>
            </a:extLst>
          </p:cNvPr>
          <p:cNvPicPr>
            <a:picLocks noChangeAspect="1"/>
          </p:cNvPicPr>
          <p:nvPr/>
        </p:nvPicPr>
        <p:blipFill rotWithShape="1">
          <a:blip r:embed="rId2"/>
          <a:srcRect t="23273"/>
          <a:stretch/>
        </p:blipFill>
        <p:spPr>
          <a:xfrm rot="10800000">
            <a:off x="-5" y="5706952"/>
            <a:ext cx="12191999" cy="1151046"/>
          </a:xfrm>
          <a:prstGeom prst="rect">
            <a:avLst/>
          </a:prstGeom>
        </p:spPr>
      </p:pic>
      <p:pic>
        <p:nvPicPr>
          <p:cNvPr id="13" name="Picture 12" descr="A logo for a health company&#10;&#10;Description automatically generated">
            <a:extLst>
              <a:ext uri="{FF2B5EF4-FFF2-40B4-BE49-F238E27FC236}">
                <a16:creationId xmlns:a16="http://schemas.microsoft.com/office/drawing/2014/main" id="{7F5B146B-6318-72F4-321D-B5A6B3F22595}"/>
              </a:ext>
            </a:extLst>
          </p:cNvPr>
          <p:cNvPicPr>
            <a:picLocks noChangeAspect="1"/>
          </p:cNvPicPr>
          <p:nvPr/>
        </p:nvPicPr>
        <p:blipFill>
          <a:blip r:embed="rId3"/>
          <a:stretch>
            <a:fillRect/>
          </a:stretch>
        </p:blipFill>
        <p:spPr>
          <a:xfrm>
            <a:off x="10072677" y="5839697"/>
            <a:ext cx="1930400" cy="863600"/>
          </a:xfrm>
          <a:prstGeom prst="rect">
            <a:avLst/>
          </a:prstGeom>
        </p:spPr>
      </p:pic>
      <p:grpSp>
        <p:nvGrpSpPr>
          <p:cNvPr id="17" name="Group 16">
            <a:extLst>
              <a:ext uri="{FF2B5EF4-FFF2-40B4-BE49-F238E27FC236}">
                <a16:creationId xmlns:a16="http://schemas.microsoft.com/office/drawing/2014/main" id="{A3FBD1B6-B532-AB74-2260-6975216DA671}"/>
              </a:ext>
            </a:extLst>
          </p:cNvPr>
          <p:cNvGrpSpPr/>
          <p:nvPr/>
        </p:nvGrpSpPr>
        <p:grpSpPr>
          <a:xfrm>
            <a:off x="5748691" y="1661328"/>
            <a:ext cx="6276036" cy="3725311"/>
            <a:chOff x="5748691" y="1536633"/>
            <a:chExt cx="6276036" cy="3725311"/>
          </a:xfrm>
        </p:grpSpPr>
        <p:graphicFrame>
          <p:nvGraphicFramePr>
            <p:cNvPr id="7" name="Google Shape;206;p25">
              <a:extLst>
                <a:ext uri="{FF2B5EF4-FFF2-40B4-BE49-F238E27FC236}">
                  <a16:creationId xmlns:a16="http://schemas.microsoft.com/office/drawing/2014/main" id="{075BD759-3329-FB36-D87A-BEA0CDFC1303}"/>
                </a:ext>
              </a:extLst>
            </p:cNvPr>
            <p:cNvGraphicFramePr/>
            <p:nvPr/>
          </p:nvGraphicFramePr>
          <p:xfrm>
            <a:off x="5748691" y="1536633"/>
            <a:ext cx="6276036" cy="1892652"/>
          </p:xfrm>
          <a:graphic>
            <a:graphicData uri="http://schemas.openxmlformats.org/drawingml/2006/table">
              <a:tbl>
                <a:tblPr>
                  <a:noFill/>
                </a:tblPr>
                <a:tblGrid>
                  <a:gridCol w="4488558">
                    <a:extLst>
                      <a:ext uri="{9D8B030D-6E8A-4147-A177-3AD203B41FA5}">
                        <a16:colId xmlns:a16="http://schemas.microsoft.com/office/drawing/2014/main" val="20000"/>
                      </a:ext>
                    </a:extLst>
                  </a:gridCol>
                  <a:gridCol w="1787478">
                    <a:extLst>
                      <a:ext uri="{9D8B030D-6E8A-4147-A177-3AD203B41FA5}">
                        <a16:colId xmlns:a16="http://schemas.microsoft.com/office/drawing/2014/main" val="20001"/>
                      </a:ext>
                    </a:extLst>
                  </a:gridCol>
                </a:tblGrid>
                <a:tr h="267043">
                  <a:tc>
                    <a:txBody>
                      <a:bodyPr/>
                      <a:lstStyle/>
                      <a:p>
                        <a:pPr marL="0" lvl="0" indent="0" algn="l" rtl="0">
                          <a:lnSpc>
                            <a:spcPct val="115000"/>
                          </a:lnSpc>
                          <a:spcBef>
                            <a:spcPts val="0"/>
                          </a:spcBef>
                          <a:spcAft>
                            <a:spcPts val="0"/>
                          </a:spcAft>
                          <a:buNone/>
                        </a:pPr>
                        <a:r>
                          <a:rPr lang="en" sz="2400" dirty="0">
                            <a:latin typeface="Heebo"/>
                            <a:ea typeface="Heebo"/>
                            <a:cs typeface="Heebo"/>
                            <a:sym typeface="Heebo"/>
                          </a:rPr>
                          <a:t>Employee Sec 125 Deduction</a:t>
                        </a:r>
                        <a:endParaRPr sz="2400" dirty="0">
                          <a:latin typeface="Heebo"/>
                          <a:ea typeface="Heebo"/>
                          <a:cs typeface="Heebo"/>
                          <a:sym typeface="Heebo"/>
                        </a:endParaRPr>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2400" dirty="0">
                            <a:latin typeface="Heebo"/>
                            <a:ea typeface="Heebo"/>
                            <a:cs typeface="Heebo"/>
                            <a:sym typeface="Heebo"/>
                          </a:rPr>
                          <a:t>$1,200.00</a:t>
                        </a:r>
                        <a:endParaRPr sz="2400" dirty="0">
                          <a:latin typeface="Heebo"/>
                          <a:ea typeface="Heebo"/>
                          <a:cs typeface="Heebo"/>
                          <a:sym typeface="Heebo"/>
                        </a:endParaRPr>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501318">
                  <a:tc>
                    <a:txBody>
                      <a:bodyPr/>
                      <a:lstStyle/>
                      <a:p>
                        <a:pPr marL="0" lvl="0" indent="0" algn="l" rtl="0">
                          <a:lnSpc>
                            <a:spcPct val="115000"/>
                          </a:lnSpc>
                          <a:spcBef>
                            <a:spcPts val="0"/>
                          </a:spcBef>
                          <a:spcAft>
                            <a:spcPts val="0"/>
                          </a:spcAft>
                          <a:buNone/>
                        </a:pPr>
                        <a:r>
                          <a:rPr lang="en" sz="2400" dirty="0">
                            <a:latin typeface="Heebo"/>
                            <a:ea typeface="Heebo"/>
                            <a:cs typeface="Heebo"/>
                            <a:sym typeface="Heebo"/>
                          </a:rPr>
                          <a:t>x 7.65 % FICA Payroll Savings</a:t>
                        </a:r>
                        <a:endParaRPr sz="2400" dirty="0">
                          <a:latin typeface="Heebo"/>
                          <a:ea typeface="Heebo"/>
                          <a:cs typeface="Heebo"/>
                          <a:sym typeface="Heebo"/>
                        </a:endParaRPr>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2400" dirty="0">
                            <a:latin typeface="Heebo"/>
                            <a:ea typeface="Heebo"/>
                            <a:cs typeface="Heebo"/>
                            <a:sym typeface="Heebo"/>
                          </a:rPr>
                          <a:t>$ 91.80</a:t>
                        </a:r>
                        <a:endParaRPr sz="2400" dirty="0">
                          <a:latin typeface="Heebo"/>
                          <a:ea typeface="Heebo"/>
                          <a:cs typeface="Heebo"/>
                          <a:sym typeface="Heebo"/>
                        </a:endParaRPr>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396804">
                  <a:tc>
                    <a:txBody>
                      <a:bodyPr/>
                      <a:lstStyle/>
                      <a:p>
                        <a:pPr marL="0" lvl="0" indent="0" algn="l" rtl="0">
                          <a:lnSpc>
                            <a:spcPct val="115000"/>
                          </a:lnSpc>
                          <a:spcBef>
                            <a:spcPts val="0"/>
                          </a:spcBef>
                          <a:spcAft>
                            <a:spcPts val="0"/>
                          </a:spcAft>
                          <a:buNone/>
                        </a:pPr>
                        <a:r>
                          <a:rPr lang="en" sz="2000" dirty="0">
                            <a:latin typeface="Heebo"/>
                            <a:ea typeface="Heebo"/>
                            <a:cs typeface="Heebo"/>
                            <a:sym typeface="Heebo"/>
                          </a:rPr>
                          <a:t>Less Admin Fee (Paid to Champion)</a:t>
                        </a:r>
                        <a:endParaRPr sz="2000" dirty="0">
                          <a:latin typeface="Heebo"/>
                          <a:ea typeface="Heebo"/>
                          <a:cs typeface="Heebo"/>
                          <a:sym typeface="Heebo"/>
                        </a:endParaRPr>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19050" cap="flat" cmpd="sng">
                        <a:solidFill>
                          <a:srgbClr val="2490E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2400" b="1" dirty="0">
                            <a:solidFill>
                              <a:srgbClr val="3642F0"/>
                            </a:solidFill>
                            <a:latin typeface="Heebo"/>
                            <a:ea typeface="Heebo"/>
                            <a:cs typeface="Heebo"/>
                            <a:sym typeface="Heebo"/>
                          </a:rPr>
                          <a:t>$ (44.00)</a:t>
                        </a:r>
                        <a:endParaRPr sz="2400" b="1" dirty="0">
                          <a:solidFill>
                            <a:srgbClr val="3642F0"/>
                          </a:solidFill>
                          <a:latin typeface="Heebo"/>
                          <a:ea typeface="Heebo"/>
                          <a:cs typeface="Heebo"/>
                          <a:sym typeface="Heebo"/>
                        </a:endParaRPr>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19050" cap="flat" cmpd="sng">
                        <a:solidFill>
                          <a:srgbClr val="2490E9"/>
                        </a:solidFill>
                        <a:prstDash val="solid"/>
                        <a:round/>
                        <a:headEnd type="none" w="sm" len="sm"/>
                        <a:tailEnd type="none" w="sm" len="sm"/>
                      </a:lnB>
                    </a:tcPr>
                  </a:tc>
                  <a:extLst>
                    <a:ext uri="{0D108BD9-81ED-4DB2-BD59-A6C34878D82A}">
                      <a16:rowId xmlns:a16="http://schemas.microsoft.com/office/drawing/2014/main" val="10002"/>
                    </a:ext>
                  </a:extLst>
                </a:tr>
                <a:tr h="501318">
                  <a:tc>
                    <a:txBody>
                      <a:bodyPr/>
                      <a:lstStyle/>
                      <a:p>
                        <a:pPr marL="0" lvl="0" indent="0" algn="l" rtl="0">
                          <a:lnSpc>
                            <a:spcPct val="115000"/>
                          </a:lnSpc>
                          <a:spcBef>
                            <a:spcPts val="0"/>
                          </a:spcBef>
                          <a:spcAft>
                            <a:spcPts val="0"/>
                          </a:spcAft>
                          <a:buNone/>
                        </a:pPr>
                        <a:r>
                          <a:rPr lang="en" sz="2400" b="1" dirty="0">
                            <a:solidFill>
                              <a:schemeClr val="dk1"/>
                            </a:solidFill>
                            <a:latin typeface="Heebo"/>
                            <a:ea typeface="Heebo"/>
                            <a:cs typeface="Heebo"/>
                            <a:sym typeface="Heebo"/>
                          </a:rPr>
                          <a:t>Monthly Per Employee Saving</a:t>
                        </a:r>
                        <a:endParaRPr sz="2400" b="1" dirty="0"/>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9050" cap="flat" cmpd="sng">
                        <a:solidFill>
                          <a:srgbClr val="2490E9"/>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2400" b="1" dirty="0">
                            <a:latin typeface="Heebo"/>
                            <a:ea typeface="Heebo"/>
                            <a:cs typeface="Heebo"/>
                            <a:sym typeface="Heebo"/>
                          </a:rPr>
                          <a:t>$ 47.80</a:t>
                        </a:r>
                        <a:endParaRPr sz="2400" b="1" dirty="0">
                          <a:latin typeface="Heebo"/>
                          <a:ea typeface="Heebo"/>
                          <a:cs typeface="Heebo"/>
                          <a:sym typeface="Heebo"/>
                        </a:endParaRPr>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9050" cap="flat" cmpd="sng">
                        <a:solidFill>
                          <a:srgbClr val="2490E9"/>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aphicFrame>
          <p:nvGraphicFramePr>
            <p:cNvPr id="10" name="Google Shape;206;p25">
              <a:extLst>
                <a:ext uri="{FF2B5EF4-FFF2-40B4-BE49-F238E27FC236}">
                  <a16:creationId xmlns:a16="http://schemas.microsoft.com/office/drawing/2014/main" id="{2C349557-651E-BF42-4D7B-413C5AA4B44D}"/>
                </a:ext>
              </a:extLst>
            </p:cNvPr>
            <p:cNvGraphicFramePr/>
            <p:nvPr/>
          </p:nvGraphicFramePr>
          <p:xfrm>
            <a:off x="5748691" y="3814300"/>
            <a:ext cx="6276036" cy="1447644"/>
          </p:xfrm>
          <a:graphic>
            <a:graphicData uri="http://schemas.openxmlformats.org/drawingml/2006/table">
              <a:tbl>
                <a:tblPr>
                  <a:noFill/>
                </a:tblPr>
                <a:tblGrid>
                  <a:gridCol w="4488558">
                    <a:extLst>
                      <a:ext uri="{9D8B030D-6E8A-4147-A177-3AD203B41FA5}">
                        <a16:colId xmlns:a16="http://schemas.microsoft.com/office/drawing/2014/main" val="20000"/>
                      </a:ext>
                    </a:extLst>
                  </a:gridCol>
                  <a:gridCol w="1787478">
                    <a:extLst>
                      <a:ext uri="{9D8B030D-6E8A-4147-A177-3AD203B41FA5}">
                        <a16:colId xmlns:a16="http://schemas.microsoft.com/office/drawing/2014/main" val="20001"/>
                      </a:ext>
                    </a:extLst>
                  </a:gridCol>
                </a:tblGrid>
                <a:tr h="267043">
                  <a:tc>
                    <a:txBody>
                      <a:bodyPr/>
                      <a:lstStyle/>
                      <a:p>
                        <a:pPr marL="0" lvl="0" indent="0" algn="l" rtl="0">
                          <a:lnSpc>
                            <a:spcPct val="115000"/>
                          </a:lnSpc>
                          <a:spcBef>
                            <a:spcPts val="0"/>
                          </a:spcBef>
                          <a:spcAft>
                            <a:spcPts val="0"/>
                          </a:spcAft>
                          <a:buNone/>
                        </a:pPr>
                        <a:r>
                          <a:rPr lang="en-US" sz="2400" dirty="0">
                            <a:latin typeface="Heebo"/>
                            <a:ea typeface="Heebo"/>
                            <a:cs typeface="Heebo"/>
                            <a:sym typeface="Heebo"/>
                          </a:rPr>
                          <a:t>Employee Sec 125 Deduction</a:t>
                        </a:r>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2400" dirty="0">
                            <a:latin typeface="Heebo"/>
                            <a:ea typeface="Heebo"/>
                            <a:cs typeface="Heebo"/>
                            <a:sym typeface="Heebo"/>
                          </a:rPr>
                          <a:t>$1,200.00</a:t>
                        </a:r>
                        <a:endParaRPr sz="2400" dirty="0">
                          <a:latin typeface="Heebo"/>
                          <a:ea typeface="Heebo"/>
                          <a:cs typeface="Heebo"/>
                          <a:sym typeface="Heebo"/>
                        </a:endParaRPr>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501318">
                  <a:tc>
                    <a:txBody>
                      <a:bodyPr/>
                      <a:lstStyle/>
                      <a:p>
                        <a:pPr marL="0" lvl="0" indent="0" algn="l" rtl="0">
                          <a:lnSpc>
                            <a:spcPct val="115000"/>
                          </a:lnSpc>
                          <a:spcBef>
                            <a:spcPts val="0"/>
                          </a:spcBef>
                          <a:spcAft>
                            <a:spcPts val="0"/>
                          </a:spcAft>
                          <a:buNone/>
                        </a:pPr>
                        <a:r>
                          <a:rPr lang="en" sz="2400" dirty="0">
                            <a:latin typeface="Heebo"/>
                            <a:ea typeface="Heebo"/>
                            <a:cs typeface="Heebo"/>
                            <a:sym typeface="Heebo"/>
                          </a:rPr>
                          <a:t>Less Net Champion Benefit</a:t>
                        </a:r>
                        <a:endParaRPr sz="2400" dirty="0">
                          <a:latin typeface="Heebo"/>
                          <a:ea typeface="Heebo"/>
                          <a:cs typeface="Heebo"/>
                          <a:sym typeface="Heebo"/>
                        </a:endParaRPr>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2400" dirty="0">
                            <a:latin typeface="Heebo"/>
                            <a:ea typeface="Heebo"/>
                            <a:cs typeface="Heebo"/>
                            <a:sym typeface="Heebo"/>
                          </a:rPr>
                          <a:t>$(1,010.00)</a:t>
                        </a:r>
                        <a:endParaRPr sz="2400" dirty="0">
                          <a:latin typeface="Heebo"/>
                          <a:ea typeface="Heebo"/>
                          <a:cs typeface="Heebo"/>
                          <a:sym typeface="Heebo"/>
                        </a:endParaRPr>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501318">
                  <a:tc>
                    <a:txBody>
                      <a:bodyPr/>
                      <a:lstStyle/>
                      <a:p>
                        <a:pPr marL="0" lvl="0" indent="0" algn="l" rtl="0">
                          <a:lnSpc>
                            <a:spcPct val="115000"/>
                          </a:lnSpc>
                          <a:spcBef>
                            <a:spcPts val="0"/>
                          </a:spcBef>
                          <a:spcAft>
                            <a:spcPts val="0"/>
                          </a:spcAft>
                          <a:buNone/>
                        </a:pPr>
                        <a:r>
                          <a:rPr lang="en" sz="2400" b="1" dirty="0">
                            <a:solidFill>
                              <a:schemeClr val="dk1"/>
                            </a:solidFill>
                            <a:latin typeface="Heebo"/>
                            <a:ea typeface="Heebo"/>
                            <a:cs typeface="Heebo"/>
                            <a:sym typeface="Heebo"/>
                          </a:rPr>
                          <a:t>Monthly Paid to Champion</a:t>
                        </a:r>
                        <a:endParaRPr sz="2400" b="1" dirty="0"/>
                      </a:p>
                    </a:txBody>
                    <a:tcPr marL="28575" marR="28575" marT="19050" marB="19050" anchor="b">
                      <a:lnL w="9525" cap="flat" cmpd="sng">
                        <a:solidFill>
                          <a:schemeClr val="lt1"/>
                        </a:solidFill>
                        <a:prstDash val="solid"/>
                        <a:round/>
                        <a:headEnd type="none" w="sm" len="sm"/>
                        <a:tailEnd type="none" w="sm" len="sm"/>
                      </a:lnL>
                      <a:lnR w="9525" cap="flat" cmpd="sng" algn="ctr">
                        <a:solidFill>
                          <a:schemeClr val="lt1"/>
                        </a:solidFill>
                        <a:prstDash val="solid"/>
                        <a:round/>
                        <a:headEnd type="none" w="sm" len="sm"/>
                        <a:tailEnd type="none" w="sm" len="sm"/>
                      </a:lnR>
                      <a:lnT w="9525" cap="flat" cmpd="sng" algn="ctr">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2400" b="1" dirty="0">
                            <a:solidFill>
                              <a:srgbClr val="3642F0"/>
                            </a:solidFill>
                            <a:latin typeface="Heebo"/>
                            <a:ea typeface="Heebo"/>
                            <a:cs typeface="Heebo"/>
                            <a:sym typeface="Heebo"/>
                          </a:rPr>
                          <a:t>$ 190</a:t>
                        </a:r>
                        <a:endParaRPr sz="2400" b="1" dirty="0">
                          <a:solidFill>
                            <a:srgbClr val="3642F0"/>
                          </a:solidFill>
                          <a:latin typeface="Heebo"/>
                          <a:ea typeface="Heebo"/>
                          <a:cs typeface="Heebo"/>
                          <a:sym typeface="Heebo"/>
                        </a:endParaRPr>
                      </a:p>
                    </a:txBody>
                    <a:tcPr marL="28575" marR="28575" marT="19050" marB="19050" anchor="b">
                      <a:lnL w="9525" cap="flat" cmpd="sng" algn="ctr">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lgn="ctr">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cxnSp>
          <p:nvCxnSpPr>
            <p:cNvPr id="15" name="Straight Connector 14">
              <a:extLst>
                <a:ext uri="{FF2B5EF4-FFF2-40B4-BE49-F238E27FC236}">
                  <a16:creationId xmlns:a16="http://schemas.microsoft.com/office/drawing/2014/main" id="{CC59A6E1-6F04-5BBB-64D9-8A17EFCA2EDF}"/>
                </a:ext>
              </a:extLst>
            </p:cNvPr>
            <p:cNvCxnSpPr/>
            <p:nvPr/>
          </p:nvCxnSpPr>
          <p:spPr>
            <a:xfrm>
              <a:off x="5748691" y="4765964"/>
              <a:ext cx="6254386" cy="0"/>
            </a:xfrm>
            <a:prstGeom prst="line">
              <a:avLst/>
            </a:prstGeom>
            <a:ln w="22225">
              <a:solidFill>
                <a:srgbClr val="0C4EF8"/>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B0342E2-3AFB-0EA9-054C-523EADE7C826}"/>
                </a:ext>
              </a:extLst>
            </p:cNvPr>
            <p:cNvCxnSpPr/>
            <p:nvPr/>
          </p:nvCxnSpPr>
          <p:spPr>
            <a:xfrm>
              <a:off x="5748691" y="2923308"/>
              <a:ext cx="6254386" cy="0"/>
            </a:xfrm>
            <a:prstGeom prst="line">
              <a:avLst/>
            </a:prstGeom>
            <a:ln w="22225">
              <a:solidFill>
                <a:srgbClr val="0C4EF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18424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5950A4A5-3843-B9C2-24E2-76AF396A4A4B}"/>
            </a:ext>
          </a:extLst>
        </p:cNvPr>
        <p:cNvGrpSpPr/>
        <p:nvPr/>
      </p:nvGrpSpPr>
      <p:grpSpPr>
        <a:xfrm>
          <a:off x="0" y="0"/>
          <a:ext cx="0" cy="0"/>
          <a:chOff x="0" y="0"/>
          <a:chExt cx="0" cy="0"/>
        </a:xfrm>
      </p:grpSpPr>
      <p:sp>
        <p:nvSpPr>
          <p:cNvPr id="27" name="Google Shape;125;p18">
            <a:extLst>
              <a:ext uri="{FF2B5EF4-FFF2-40B4-BE49-F238E27FC236}">
                <a16:creationId xmlns:a16="http://schemas.microsoft.com/office/drawing/2014/main" id="{BCF02D11-02EE-CA5F-F884-9A618E0EC8DD}"/>
              </a:ext>
            </a:extLst>
          </p:cNvPr>
          <p:cNvSpPr txBox="1">
            <a:spLocks noGrp="1"/>
          </p:cNvSpPr>
          <p:nvPr>
            <p:ph type="title"/>
          </p:nvPr>
        </p:nvSpPr>
        <p:spPr>
          <a:xfrm>
            <a:off x="1961003" y="309334"/>
            <a:ext cx="9334526" cy="763676"/>
          </a:xfrm>
          <a:prstGeom prst="rect">
            <a:avLst/>
          </a:prstGeom>
        </p:spPr>
        <p:txBody>
          <a:bodyPr spcFirstLastPara="1" vert="horz" wrap="square" lIns="99794" tIns="99794" rIns="99794" bIns="99794" rtlCol="0" anchor="t" anchorCtr="0">
            <a:noAutofit/>
          </a:bodyPr>
          <a:lstStyle/>
          <a:p>
            <a:pPr>
              <a:buSzPts val="1200"/>
            </a:pPr>
            <a:r>
              <a:rPr lang="en-US" sz="3530" dirty="0">
                <a:solidFill>
                  <a:srgbClr val="0C4EF9"/>
                </a:solidFill>
                <a:latin typeface="Heebo Light"/>
                <a:ea typeface="Heebo Light"/>
                <a:cs typeface="Heebo Light"/>
                <a:sym typeface="Heebo Light"/>
              </a:rPr>
              <a:t>The</a:t>
            </a:r>
            <a:r>
              <a:rPr lang="en-US" sz="3530" dirty="0">
                <a:solidFill>
                  <a:srgbClr val="0C4EF9"/>
                </a:solidFill>
                <a:latin typeface="Heebo"/>
                <a:ea typeface="Heebo"/>
                <a:cs typeface="Heebo"/>
                <a:sym typeface="Heebo"/>
              </a:rPr>
              <a:t> </a:t>
            </a:r>
            <a:r>
              <a:rPr lang="en-US" sz="3530" dirty="0">
                <a:solidFill>
                  <a:srgbClr val="0C4EF9"/>
                </a:solidFill>
                <a:latin typeface="Heebo Black"/>
                <a:ea typeface="Heebo Black"/>
                <a:cs typeface="Heebo Black"/>
                <a:sym typeface="Heebo Black"/>
              </a:rPr>
              <a:t>CHAMP</a:t>
            </a:r>
            <a:r>
              <a:rPr lang="en-US" sz="3530" dirty="0">
                <a:solidFill>
                  <a:srgbClr val="0C4EF9"/>
                </a:solidFill>
                <a:latin typeface="Heebo"/>
                <a:ea typeface="Heebo"/>
                <a:cs typeface="Heebo"/>
                <a:sym typeface="Heebo"/>
              </a:rPr>
              <a:t> </a:t>
            </a:r>
            <a:r>
              <a:rPr lang="en-US" sz="3530" dirty="0">
                <a:solidFill>
                  <a:srgbClr val="0C4EF9"/>
                </a:solidFill>
                <a:latin typeface="Heebo Light"/>
                <a:ea typeface="Heebo Light"/>
                <a:cs typeface="Heebo Light"/>
                <a:sym typeface="Heebo Light"/>
              </a:rPr>
              <a:t>Plan</a:t>
            </a:r>
            <a:r>
              <a:rPr lang="en-US" sz="3530" dirty="0">
                <a:solidFill>
                  <a:srgbClr val="0C4EF9"/>
                </a:solidFill>
                <a:latin typeface="Trebuchet MS"/>
                <a:ea typeface="Trebuchet MS"/>
                <a:cs typeface="Trebuchet MS"/>
                <a:sym typeface="Trebuchet MS"/>
              </a:rPr>
              <a:t>™</a:t>
            </a:r>
            <a:r>
              <a:rPr lang="en-US" sz="3530" dirty="0">
                <a:solidFill>
                  <a:srgbClr val="0C4EF9"/>
                </a:solidFill>
                <a:latin typeface="Heebo"/>
                <a:ea typeface="Heebo"/>
                <a:cs typeface="Heebo"/>
                <a:sym typeface="Heebo"/>
              </a:rPr>
              <a:t> </a:t>
            </a:r>
            <a:r>
              <a:rPr lang="en" sz="3265" dirty="0">
                <a:solidFill>
                  <a:schemeClr val="tx1"/>
                </a:solidFill>
                <a:latin typeface="Heebo" panose="020B0604020202020204" charset="-79"/>
                <a:ea typeface="Heebo Light"/>
                <a:cs typeface="Heebo" panose="020B0604020202020204" charset="-79"/>
                <a:sym typeface="Heebo Light"/>
              </a:rPr>
              <a:t>First Step</a:t>
            </a:r>
            <a:endParaRPr sz="882" dirty="0">
              <a:solidFill>
                <a:schemeClr val="tx1"/>
              </a:solidFill>
              <a:latin typeface="Heebo" panose="020B0604020202020204" charset="-79"/>
              <a:cs typeface="Heebo" panose="020B0604020202020204" charset="-79"/>
            </a:endParaRPr>
          </a:p>
        </p:txBody>
      </p:sp>
      <p:sp>
        <p:nvSpPr>
          <p:cNvPr id="6" name="TextBox 5">
            <a:extLst>
              <a:ext uri="{FF2B5EF4-FFF2-40B4-BE49-F238E27FC236}">
                <a16:creationId xmlns:a16="http://schemas.microsoft.com/office/drawing/2014/main" id="{9BAEE9EC-CDE9-2CE6-004D-9B7A8C031755}"/>
              </a:ext>
            </a:extLst>
          </p:cNvPr>
          <p:cNvSpPr txBox="1"/>
          <p:nvPr/>
        </p:nvSpPr>
        <p:spPr>
          <a:xfrm>
            <a:off x="4272240" y="1297074"/>
            <a:ext cx="7730837" cy="2862322"/>
          </a:xfrm>
          <a:prstGeom prst="rect">
            <a:avLst/>
          </a:prstGeom>
          <a:noFill/>
        </p:spPr>
        <p:txBody>
          <a:bodyPr wrap="square" rtlCol="0">
            <a:spAutoFit/>
          </a:bodyPr>
          <a:lstStyle/>
          <a:p>
            <a:r>
              <a:rPr lang="en-US" b="1" dirty="0">
                <a:solidFill>
                  <a:srgbClr val="0C4EF9"/>
                </a:solidFill>
                <a:latin typeface="Heebo" pitchFamily="2" charset="-79"/>
                <a:cs typeface="Heebo" pitchFamily="2" charset="-79"/>
              </a:rPr>
              <a:t>Generate a Custom Proposal</a:t>
            </a:r>
          </a:p>
          <a:p>
            <a:endParaRPr lang="en-US" b="1" dirty="0">
              <a:solidFill>
                <a:srgbClr val="4285F4"/>
              </a:solidFill>
              <a:latin typeface="Heebo" pitchFamily="2" charset="-79"/>
              <a:cs typeface="Heebo" pitchFamily="2" charset="-79"/>
            </a:endParaRPr>
          </a:p>
          <a:p>
            <a:pPr marL="252146" indent="-252146">
              <a:buFont typeface="Arial" panose="020B0604020202020204" pitchFamily="34" charset="0"/>
              <a:buChar char="•"/>
            </a:pPr>
            <a:r>
              <a:rPr lang="en-US" dirty="0">
                <a:latin typeface="Heebo" pitchFamily="2" charset="-79"/>
                <a:cs typeface="Heebo" pitchFamily="2" charset="-79"/>
              </a:rPr>
              <a:t>We need a payroll census for the most recent pay period.</a:t>
            </a:r>
          </a:p>
          <a:p>
            <a:pPr marL="709346" lvl="1" indent="-252146">
              <a:buFont typeface="Arial" panose="020B0604020202020204" pitchFamily="34" charset="0"/>
              <a:buChar char="•"/>
            </a:pPr>
            <a:r>
              <a:rPr lang="en-US" dirty="0">
                <a:latin typeface="Heebo" pitchFamily="2" charset="-79"/>
                <a:cs typeface="Heebo" pitchFamily="2" charset="-79"/>
              </a:rPr>
              <a:t>Ideally most recent paystubs in PDF format.</a:t>
            </a:r>
          </a:p>
          <a:p>
            <a:pPr marL="709346" lvl="1" indent="-252146">
              <a:buFont typeface="Arial" panose="020B0604020202020204" pitchFamily="34" charset="0"/>
              <a:buChar char="•"/>
            </a:pPr>
            <a:r>
              <a:rPr lang="en-US" dirty="0">
                <a:latin typeface="Heebo" pitchFamily="2" charset="-79"/>
                <a:cs typeface="Heebo" pitchFamily="2" charset="-79"/>
              </a:rPr>
              <a:t>PDF report is often called “Payroll Register” or “Payroll Journal”</a:t>
            </a:r>
          </a:p>
          <a:p>
            <a:pPr marL="709346" lvl="1" indent="-252146">
              <a:buFont typeface="Arial" panose="020B0604020202020204" pitchFamily="34" charset="0"/>
              <a:buChar char="•"/>
            </a:pPr>
            <a:r>
              <a:rPr lang="en-US" dirty="0">
                <a:latin typeface="Heebo" pitchFamily="2" charset="-79"/>
                <a:cs typeface="Heebo" pitchFamily="2" charset="-79"/>
              </a:rPr>
              <a:t>Please only recent pay period and not YTD</a:t>
            </a:r>
          </a:p>
          <a:p>
            <a:pPr marL="709346" lvl="1" indent="-252146">
              <a:buFont typeface="Arial" panose="020B0604020202020204" pitchFamily="34" charset="0"/>
              <a:buChar char="•"/>
            </a:pPr>
            <a:r>
              <a:rPr lang="en-US" dirty="0">
                <a:latin typeface="Heebo" pitchFamily="2" charset="-79"/>
                <a:cs typeface="Heebo" pitchFamily="2" charset="-79"/>
              </a:rPr>
              <a:t>The report needs employee by employee </a:t>
            </a:r>
            <a:r>
              <a:rPr lang="en-US" b="1" dirty="0">
                <a:latin typeface="Heebo" pitchFamily="2" charset="-79"/>
                <a:cs typeface="Heebo" pitchFamily="2" charset="-79"/>
              </a:rPr>
              <a:t>Gross to Net Pay </a:t>
            </a:r>
            <a:r>
              <a:rPr lang="en-US" dirty="0">
                <a:latin typeface="Heebo" pitchFamily="2" charset="-79"/>
                <a:cs typeface="Heebo" pitchFamily="2" charset="-79"/>
              </a:rPr>
              <a:t>with </a:t>
            </a:r>
            <a:r>
              <a:rPr lang="en-US" b="1" dirty="0">
                <a:latin typeface="Heebo" pitchFamily="2" charset="-79"/>
                <a:cs typeface="Heebo" pitchFamily="2" charset="-79"/>
              </a:rPr>
              <a:t>itemized deductions and taxes.</a:t>
            </a:r>
          </a:p>
          <a:p>
            <a:pPr marL="709346" lvl="1" indent="-252146">
              <a:buFont typeface="Arial" panose="020B0604020202020204" pitchFamily="34" charset="0"/>
              <a:buChar char="•"/>
            </a:pPr>
            <a:r>
              <a:rPr lang="en-US" dirty="0">
                <a:latin typeface="Heebo" pitchFamily="2" charset="-79"/>
                <a:cs typeface="Heebo" pitchFamily="2" charset="-79"/>
              </a:rPr>
              <a:t>If its easier we can also provide a payroll census template, you can manually complete.</a:t>
            </a:r>
          </a:p>
        </p:txBody>
      </p:sp>
      <p:pic>
        <p:nvPicPr>
          <p:cNvPr id="5" name="Picture 4" descr="A purple and blue sky&#10;&#10;Description automatically generated">
            <a:extLst>
              <a:ext uri="{FF2B5EF4-FFF2-40B4-BE49-F238E27FC236}">
                <a16:creationId xmlns:a16="http://schemas.microsoft.com/office/drawing/2014/main" id="{6E862307-F41D-2073-A72B-1C63F891CC79}"/>
              </a:ext>
            </a:extLst>
          </p:cNvPr>
          <p:cNvPicPr>
            <a:picLocks noChangeAspect="1"/>
          </p:cNvPicPr>
          <p:nvPr/>
        </p:nvPicPr>
        <p:blipFill rotWithShape="1">
          <a:blip r:embed="rId3"/>
          <a:srcRect t="23273"/>
          <a:stretch/>
        </p:blipFill>
        <p:spPr>
          <a:xfrm rot="10800000">
            <a:off x="-8" y="5905170"/>
            <a:ext cx="12191999" cy="952827"/>
          </a:xfrm>
          <a:prstGeom prst="rect">
            <a:avLst/>
          </a:prstGeom>
        </p:spPr>
      </p:pic>
      <p:pic>
        <p:nvPicPr>
          <p:cNvPr id="8" name="Picture 7" descr="A logo for a health company&#10;&#10;Description automatically generated">
            <a:extLst>
              <a:ext uri="{FF2B5EF4-FFF2-40B4-BE49-F238E27FC236}">
                <a16:creationId xmlns:a16="http://schemas.microsoft.com/office/drawing/2014/main" id="{F2FF8964-F65A-FA56-DC6F-AFDBC0F436BC}"/>
              </a:ext>
            </a:extLst>
          </p:cNvPr>
          <p:cNvPicPr>
            <a:picLocks noChangeAspect="1"/>
          </p:cNvPicPr>
          <p:nvPr/>
        </p:nvPicPr>
        <p:blipFill>
          <a:blip r:embed="rId4"/>
          <a:stretch>
            <a:fillRect/>
          </a:stretch>
        </p:blipFill>
        <p:spPr>
          <a:xfrm>
            <a:off x="10072677" y="5839697"/>
            <a:ext cx="1930400" cy="863600"/>
          </a:xfrm>
          <a:prstGeom prst="rect">
            <a:avLst/>
          </a:prstGeom>
        </p:spPr>
      </p:pic>
      <p:pic>
        <p:nvPicPr>
          <p:cNvPr id="11" name="Picture 10" descr="A screen shot of a cell phone&#10;&#10;Description automatically generated">
            <a:extLst>
              <a:ext uri="{FF2B5EF4-FFF2-40B4-BE49-F238E27FC236}">
                <a16:creationId xmlns:a16="http://schemas.microsoft.com/office/drawing/2014/main" id="{AEC36ACE-3450-8127-D5D6-39FFC2B31648}"/>
              </a:ext>
            </a:extLst>
          </p:cNvPr>
          <p:cNvPicPr>
            <a:picLocks noChangeAspect="1"/>
          </p:cNvPicPr>
          <p:nvPr/>
        </p:nvPicPr>
        <p:blipFill>
          <a:blip r:embed="rId5"/>
          <a:stretch>
            <a:fillRect/>
          </a:stretch>
        </p:blipFill>
        <p:spPr>
          <a:xfrm>
            <a:off x="741213" y="309334"/>
            <a:ext cx="3214261" cy="6956469"/>
          </a:xfrm>
          <a:prstGeom prst="rect">
            <a:avLst/>
          </a:prstGeom>
        </p:spPr>
      </p:pic>
      <p:sp>
        <p:nvSpPr>
          <p:cNvPr id="2" name="TextBox 1">
            <a:extLst>
              <a:ext uri="{FF2B5EF4-FFF2-40B4-BE49-F238E27FC236}">
                <a16:creationId xmlns:a16="http://schemas.microsoft.com/office/drawing/2014/main" id="{845DF506-4345-586C-28CA-E1FBBAAFDCB5}"/>
              </a:ext>
            </a:extLst>
          </p:cNvPr>
          <p:cNvSpPr txBox="1"/>
          <p:nvPr/>
        </p:nvSpPr>
        <p:spPr>
          <a:xfrm>
            <a:off x="4371109" y="4353215"/>
            <a:ext cx="7730837" cy="646331"/>
          </a:xfrm>
          <a:prstGeom prst="rect">
            <a:avLst/>
          </a:prstGeom>
          <a:noFill/>
        </p:spPr>
        <p:txBody>
          <a:bodyPr wrap="square" rtlCol="0">
            <a:spAutoFit/>
          </a:bodyPr>
          <a:lstStyle/>
          <a:p>
            <a:r>
              <a:rPr lang="en-US" b="1" dirty="0">
                <a:solidFill>
                  <a:srgbClr val="0C4EF9"/>
                </a:solidFill>
                <a:latin typeface="Heebo" pitchFamily="2" charset="-79"/>
                <a:cs typeface="Heebo" pitchFamily="2" charset="-79"/>
              </a:rPr>
              <a:t>Upload Census to Secure File Upload Link</a:t>
            </a:r>
          </a:p>
          <a:p>
            <a:endParaRPr lang="en-US" b="1" dirty="0">
              <a:solidFill>
                <a:srgbClr val="4285F4"/>
              </a:solidFill>
              <a:latin typeface="Heebo" pitchFamily="2" charset="-79"/>
              <a:cs typeface="Heebo" pitchFamily="2" charset="-79"/>
            </a:endParaRPr>
          </a:p>
        </p:txBody>
      </p:sp>
    </p:spTree>
    <p:extLst>
      <p:ext uri="{BB962C8B-B14F-4D97-AF65-F5344CB8AC3E}">
        <p14:creationId xmlns:p14="http://schemas.microsoft.com/office/powerpoint/2010/main" val="168459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2E1AA-FC49-B43D-310E-E85A5A6FA498}"/>
              </a:ext>
            </a:extLst>
          </p:cNvPr>
          <p:cNvSpPr>
            <a:spLocks noGrp="1"/>
          </p:cNvSpPr>
          <p:nvPr>
            <p:ph type="title"/>
          </p:nvPr>
        </p:nvSpPr>
        <p:spPr/>
        <p:txBody>
          <a:bodyPr>
            <a:normAutofit/>
          </a:bodyPr>
          <a:lstStyle/>
          <a:p>
            <a:pPr defTabSz="806867">
              <a:lnSpc>
                <a:spcPct val="100000"/>
              </a:lnSpc>
              <a:defRPr/>
            </a:pPr>
            <a:r>
              <a:rPr lang="en-US" sz="3265" kern="0" dirty="0">
                <a:solidFill>
                  <a:srgbClr val="0C4EF9"/>
                </a:solidFill>
                <a:latin typeface="Heebo Light"/>
                <a:ea typeface="Heebo Light"/>
                <a:cs typeface="Heebo Light"/>
                <a:sym typeface="Heebo Light"/>
              </a:rPr>
              <a:t>The</a:t>
            </a:r>
            <a:r>
              <a:rPr lang="en-US" sz="3265" kern="0" dirty="0">
                <a:solidFill>
                  <a:srgbClr val="0C4EF9"/>
                </a:solidFill>
                <a:latin typeface="Heebo"/>
                <a:ea typeface="Heebo"/>
                <a:cs typeface="Heebo"/>
                <a:sym typeface="Heebo"/>
              </a:rPr>
              <a:t> </a:t>
            </a:r>
            <a:r>
              <a:rPr lang="en-US" sz="3265" kern="0" dirty="0">
                <a:solidFill>
                  <a:srgbClr val="0C4EF9"/>
                </a:solidFill>
                <a:latin typeface="Heebo Black"/>
                <a:ea typeface="Heebo Black"/>
                <a:cs typeface="Heebo Black"/>
                <a:sym typeface="Heebo Black"/>
              </a:rPr>
              <a:t>CHAMP</a:t>
            </a:r>
            <a:r>
              <a:rPr lang="en-US" sz="3265" kern="0" dirty="0">
                <a:solidFill>
                  <a:srgbClr val="0C4EF9"/>
                </a:solidFill>
                <a:latin typeface="Heebo"/>
                <a:ea typeface="Heebo"/>
                <a:cs typeface="Heebo"/>
                <a:sym typeface="Heebo"/>
              </a:rPr>
              <a:t> </a:t>
            </a:r>
            <a:r>
              <a:rPr lang="en-US" sz="3265" kern="0" dirty="0">
                <a:solidFill>
                  <a:srgbClr val="0C4EF9"/>
                </a:solidFill>
                <a:latin typeface="Heebo Light"/>
                <a:ea typeface="Heebo Light"/>
                <a:cs typeface="Heebo Light"/>
                <a:sym typeface="Heebo Light"/>
              </a:rPr>
              <a:t>Plan</a:t>
            </a:r>
            <a:r>
              <a:rPr lang="en-US" sz="3265" dirty="0">
                <a:solidFill>
                  <a:srgbClr val="0C4EF9"/>
                </a:solidFill>
                <a:latin typeface="Trebuchet MS" panose="020B0703020202090204" pitchFamily="34" charset="0"/>
              </a:rPr>
              <a:t>™</a:t>
            </a:r>
            <a:r>
              <a:rPr lang="en-US" sz="3265" kern="0" dirty="0">
                <a:solidFill>
                  <a:srgbClr val="0C4EF9"/>
                </a:solidFill>
                <a:latin typeface="Heebo"/>
                <a:ea typeface="Heebo"/>
                <a:cs typeface="Heebo"/>
                <a:sym typeface="Heebo"/>
              </a:rPr>
              <a:t> </a:t>
            </a:r>
            <a:r>
              <a:rPr lang="en-US" sz="3265" kern="0" dirty="0">
                <a:solidFill>
                  <a:srgbClr val="000000"/>
                </a:solidFill>
                <a:latin typeface="Heebo Light"/>
                <a:ea typeface="Heebo Light"/>
                <a:cs typeface="Heebo Light"/>
                <a:sym typeface="Heebo Light"/>
              </a:rPr>
              <a:t>Testimonials</a:t>
            </a:r>
            <a:endParaRPr lang="en-US" dirty="0"/>
          </a:p>
        </p:txBody>
      </p:sp>
      <p:grpSp>
        <p:nvGrpSpPr>
          <p:cNvPr id="3" name="Group 2">
            <a:extLst>
              <a:ext uri="{FF2B5EF4-FFF2-40B4-BE49-F238E27FC236}">
                <a16:creationId xmlns:a16="http://schemas.microsoft.com/office/drawing/2014/main" id="{151FFE63-0D07-7850-21BD-5A993C19F5B5}"/>
              </a:ext>
            </a:extLst>
          </p:cNvPr>
          <p:cNvGrpSpPr/>
          <p:nvPr/>
        </p:nvGrpSpPr>
        <p:grpSpPr>
          <a:xfrm>
            <a:off x="245684" y="1613288"/>
            <a:ext cx="11700558" cy="3631425"/>
            <a:chOff x="278454" y="1604701"/>
            <a:chExt cx="13260632" cy="4115615"/>
          </a:xfrm>
        </p:grpSpPr>
        <p:pic>
          <p:nvPicPr>
            <p:cNvPr id="4" name="Google Shape;96;p15">
              <a:extLst>
                <a:ext uri="{FF2B5EF4-FFF2-40B4-BE49-F238E27FC236}">
                  <a16:creationId xmlns:a16="http://schemas.microsoft.com/office/drawing/2014/main" id="{1E90181E-4E67-5AA9-17C3-F777AD76579E}"/>
                </a:ext>
              </a:extLst>
            </p:cNvPr>
            <p:cNvPicPr preferRelativeResize="0"/>
            <p:nvPr/>
          </p:nvPicPr>
          <p:blipFill rotWithShape="1">
            <a:blip r:embed="rId2">
              <a:alphaModFix/>
            </a:blip>
            <a:srcRect l="29" t="-193" r="29" b="25843"/>
            <a:stretch/>
          </p:blipFill>
          <p:spPr>
            <a:xfrm>
              <a:off x="278454" y="1637956"/>
              <a:ext cx="4211372" cy="4082360"/>
            </a:xfrm>
            <a:prstGeom prst="rect">
              <a:avLst/>
            </a:prstGeom>
            <a:noFill/>
            <a:ln>
              <a:noFill/>
            </a:ln>
          </p:spPr>
        </p:pic>
        <p:pic>
          <p:nvPicPr>
            <p:cNvPr id="8" name="Google Shape;97;p15">
              <a:extLst>
                <a:ext uri="{FF2B5EF4-FFF2-40B4-BE49-F238E27FC236}">
                  <a16:creationId xmlns:a16="http://schemas.microsoft.com/office/drawing/2014/main" id="{8C9E5429-1A3F-4A4B-648B-CE4EE6FC8C9D}"/>
                </a:ext>
              </a:extLst>
            </p:cNvPr>
            <p:cNvPicPr preferRelativeResize="0"/>
            <p:nvPr/>
          </p:nvPicPr>
          <p:blipFill rotWithShape="1">
            <a:blip r:embed="rId3">
              <a:alphaModFix/>
            </a:blip>
            <a:srcRect l="29" t="30408" r="29"/>
            <a:stretch/>
          </p:blipFill>
          <p:spPr>
            <a:xfrm>
              <a:off x="4803084" y="1613762"/>
              <a:ext cx="4211372" cy="3821087"/>
            </a:xfrm>
            <a:prstGeom prst="rect">
              <a:avLst/>
            </a:prstGeom>
            <a:noFill/>
            <a:ln>
              <a:noFill/>
            </a:ln>
          </p:spPr>
        </p:pic>
        <p:pic>
          <p:nvPicPr>
            <p:cNvPr id="9" name="Google Shape;96;p15">
              <a:extLst>
                <a:ext uri="{FF2B5EF4-FFF2-40B4-BE49-F238E27FC236}">
                  <a16:creationId xmlns:a16="http://schemas.microsoft.com/office/drawing/2014/main" id="{E0AD692D-6CF7-C40B-D523-5F3769F0E3E6}"/>
                </a:ext>
              </a:extLst>
            </p:cNvPr>
            <p:cNvPicPr preferRelativeResize="0"/>
            <p:nvPr/>
          </p:nvPicPr>
          <p:blipFill rotWithShape="1">
            <a:blip r:embed="rId2">
              <a:alphaModFix/>
            </a:blip>
            <a:srcRect l="29" t="74809" r="29"/>
            <a:stretch/>
          </p:blipFill>
          <p:spPr>
            <a:xfrm>
              <a:off x="9327714" y="1604701"/>
              <a:ext cx="4211372" cy="1383163"/>
            </a:xfrm>
            <a:prstGeom prst="rect">
              <a:avLst/>
            </a:prstGeom>
            <a:noFill/>
            <a:ln>
              <a:noFill/>
            </a:ln>
          </p:spPr>
        </p:pic>
        <p:pic>
          <p:nvPicPr>
            <p:cNvPr id="10" name="Google Shape;97;p15">
              <a:extLst>
                <a:ext uri="{FF2B5EF4-FFF2-40B4-BE49-F238E27FC236}">
                  <a16:creationId xmlns:a16="http://schemas.microsoft.com/office/drawing/2014/main" id="{58D00B15-9838-8E79-D4AB-85F6FFAB596E}"/>
                </a:ext>
              </a:extLst>
            </p:cNvPr>
            <p:cNvPicPr preferRelativeResize="0"/>
            <p:nvPr/>
          </p:nvPicPr>
          <p:blipFill rotWithShape="1">
            <a:blip r:embed="rId3">
              <a:alphaModFix/>
            </a:blip>
            <a:srcRect l="29" r="29" b="70529"/>
            <a:stretch/>
          </p:blipFill>
          <p:spPr>
            <a:xfrm>
              <a:off x="9327714" y="3116398"/>
              <a:ext cx="4211372" cy="1618158"/>
            </a:xfrm>
            <a:prstGeom prst="rect">
              <a:avLst/>
            </a:prstGeom>
            <a:noFill/>
            <a:ln>
              <a:noFill/>
            </a:ln>
          </p:spPr>
        </p:pic>
      </p:grpSp>
      <p:pic>
        <p:nvPicPr>
          <p:cNvPr id="11" name="Picture 10" descr="A purple and blue sky&#10;&#10;Description automatically generated">
            <a:extLst>
              <a:ext uri="{FF2B5EF4-FFF2-40B4-BE49-F238E27FC236}">
                <a16:creationId xmlns:a16="http://schemas.microsoft.com/office/drawing/2014/main" id="{12403757-DDF4-BA67-95C2-DB863ABBCD83}"/>
              </a:ext>
            </a:extLst>
          </p:cNvPr>
          <p:cNvPicPr>
            <a:picLocks noChangeAspect="1"/>
          </p:cNvPicPr>
          <p:nvPr/>
        </p:nvPicPr>
        <p:blipFill rotWithShape="1">
          <a:blip r:embed="rId4"/>
          <a:srcRect t="23273"/>
          <a:stretch/>
        </p:blipFill>
        <p:spPr>
          <a:xfrm rot="10800000">
            <a:off x="-5" y="5706952"/>
            <a:ext cx="12191999" cy="1151046"/>
          </a:xfrm>
          <a:prstGeom prst="rect">
            <a:avLst/>
          </a:prstGeom>
        </p:spPr>
      </p:pic>
      <p:pic>
        <p:nvPicPr>
          <p:cNvPr id="13" name="Picture 12" descr="A logo for a health company&#10;&#10;Description automatically generated">
            <a:extLst>
              <a:ext uri="{FF2B5EF4-FFF2-40B4-BE49-F238E27FC236}">
                <a16:creationId xmlns:a16="http://schemas.microsoft.com/office/drawing/2014/main" id="{DB193595-D1E2-3189-F789-8C80E7FE6E02}"/>
              </a:ext>
            </a:extLst>
          </p:cNvPr>
          <p:cNvPicPr>
            <a:picLocks noChangeAspect="1"/>
          </p:cNvPicPr>
          <p:nvPr/>
        </p:nvPicPr>
        <p:blipFill>
          <a:blip r:embed="rId5"/>
          <a:stretch>
            <a:fillRect/>
          </a:stretch>
        </p:blipFill>
        <p:spPr>
          <a:xfrm>
            <a:off x="10072677" y="5839697"/>
            <a:ext cx="1930400" cy="863600"/>
          </a:xfrm>
          <a:prstGeom prst="rect">
            <a:avLst/>
          </a:prstGeom>
        </p:spPr>
      </p:pic>
    </p:spTree>
    <p:extLst>
      <p:ext uri="{BB962C8B-B14F-4D97-AF65-F5344CB8AC3E}">
        <p14:creationId xmlns:p14="http://schemas.microsoft.com/office/powerpoint/2010/main" val="3907713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5" name="Google Shape;345;p20"/>
          <p:cNvSpPr txBox="1"/>
          <p:nvPr/>
        </p:nvSpPr>
        <p:spPr>
          <a:xfrm>
            <a:off x="1" y="1147833"/>
            <a:ext cx="12191999" cy="4279764"/>
          </a:xfrm>
          <a:prstGeom prst="rect">
            <a:avLst/>
          </a:prstGeom>
          <a:noFill/>
          <a:ln>
            <a:noFill/>
          </a:ln>
        </p:spPr>
        <p:txBody>
          <a:bodyPr spcFirstLastPara="1" wrap="square" lIns="80669" tIns="40324" rIns="80669" bIns="40324" anchor="t" anchorCtr="0">
            <a:spAutoFit/>
          </a:bodyPr>
          <a:lstStyle/>
          <a:p>
            <a:pPr algn="just"/>
            <a:endParaRPr sz="927" dirty="0">
              <a:solidFill>
                <a:srgbClr val="374151"/>
              </a:solidFill>
              <a:latin typeface="Arial"/>
              <a:ea typeface="Arial"/>
              <a:cs typeface="Arial"/>
              <a:sym typeface="Arial"/>
            </a:endParaRPr>
          </a:p>
          <a:p>
            <a:pPr algn="just"/>
            <a:r>
              <a:rPr lang="en-US" sz="927" dirty="0">
                <a:solidFill>
                  <a:srgbClr val="000000"/>
                </a:solidFill>
                <a:latin typeface="Arial"/>
                <a:ea typeface="Arial"/>
                <a:cs typeface="Arial"/>
                <a:sym typeface="Arial"/>
              </a:rPr>
              <a:t>Please see, Summary Plan Description and controlling Plan Document, as required by the Employee Retirement Income Security Act of 1974, 29 U.S.C. et seq. (ERISA), for the full details of the CHAMP</a:t>
            </a:r>
            <a:r>
              <a:rPr lang="en-US" sz="1059" dirty="0">
                <a:solidFill>
                  <a:srgbClr val="202124"/>
                </a:solidFill>
                <a:latin typeface="Roboto"/>
                <a:ea typeface="Roboto"/>
                <a:cs typeface="Roboto"/>
                <a:sym typeface="Roboto"/>
              </a:rPr>
              <a:t>™</a:t>
            </a:r>
            <a:r>
              <a:rPr lang="en-US" sz="927" dirty="0">
                <a:solidFill>
                  <a:srgbClr val="000000"/>
                </a:solidFill>
                <a:latin typeface="Arial"/>
                <a:ea typeface="Arial"/>
                <a:cs typeface="Arial"/>
                <a:sym typeface="Arial"/>
              </a:rPr>
              <a:t> Employee Benefit Plan </a:t>
            </a:r>
            <a:endParaRPr sz="927" dirty="0">
              <a:solidFill>
                <a:srgbClr val="374151"/>
              </a:solidFill>
              <a:latin typeface="Arial"/>
              <a:ea typeface="Arial"/>
              <a:cs typeface="Arial"/>
              <a:sym typeface="Arial"/>
            </a:endParaRPr>
          </a:p>
          <a:p>
            <a:pPr algn="just"/>
            <a:r>
              <a:rPr lang="en-US" sz="927" b="1" dirty="0">
                <a:solidFill>
                  <a:srgbClr val="000000"/>
                </a:solidFill>
                <a:latin typeface="Arial"/>
                <a:ea typeface="Arial"/>
                <a:cs typeface="Arial"/>
                <a:sym typeface="Arial"/>
              </a:rPr>
              <a:t>Discrimination: </a:t>
            </a:r>
            <a:r>
              <a:rPr lang="en-US" sz="927" dirty="0">
                <a:solidFill>
                  <a:srgbClr val="000000"/>
                </a:solidFill>
                <a:latin typeface="Arial"/>
                <a:ea typeface="Arial"/>
                <a:cs typeface="Arial"/>
                <a:sym typeface="Arial"/>
              </a:rPr>
              <a:t>The Plan is intended to not discriminate in favor of highly compensated individuals as to eligibility to participate, contributions and benefits in accordance with applicable provisions of the IRS Code. The Plan Administrator may take such actions as excluding certain highly compensated individuals from participation in the Plan or limiting the contributions made with respect to certain highly compensated Participants if, in the Plan Administrator's review and judgment, such actions serve to assure that the Plan does not violate the applicable nondiscrimination rules. </a:t>
            </a:r>
            <a:endParaRPr sz="927" dirty="0">
              <a:solidFill>
                <a:srgbClr val="374151"/>
              </a:solidFill>
              <a:latin typeface="Arial"/>
              <a:ea typeface="Arial"/>
              <a:cs typeface="Arial"/>
              <a:sym typeface="Arial"/>
            </a:endParaRPr>
          </a:p>
          <a:p>
            <a:pPr algn="just"/>
            <a:r>
              <a:rPr lang="en-US" sz="927" b="1" dirty="0">
                <a:solidFill>
                  <a:srgbClr val="000000"/>
                </a:solidFill>
                <a:latin typeface="Arial"/>
                <a:ea typeface="Arial"/>
                <a:cs typeface="Arial"/>
                <a:sym typeface="Arial"/>
              </a:rPr>
              <a:t>Privacy and Security: </a:t>
            </a:r>
            <a:r>
              <a:rPr lang="en-US" sz="927" dirty="0">
                <a:solidFill>
                  <a:srgbClr val="000000"/>
                </a:solidFill>
                <a:latin typeface="Arial"/>
                <a:ea typeface="Arial"/>
                <a:cs typeface="Arial"/>
                <a:sym typeface="Arial"/>
              </a:rPr>
              <a:t>We are required by law to maintain the privacy and security of any personally identifiable health information. Although the CHAMP</a:t>
            </a:r>
            <a:r>
              <a:rPr lang="en-US" sz="1059" dirty="0">
                <a:solidFill>
                  <a:srgbClr val="202124"/>
                </a:solidFill>
                <a:latin typeface="Roboto"/>
                <a:ea typeface="Roboto"/>
                <a:cs typeface="Roboto"/>
                <a:sym typeface="Roboto"/>
              </a:rPr>
              <a:t>™</a:t>
            </a:r>
            <a:r>
              <a:rPr lang="en-US" sz="927" dirty="0">
                <a:solidFill>
                  <a:srgbClr val="000000"/>
                </a:solidFill>
                <a:latin typeface="Arial"/>
                <a:ea typeface="Arial"/>
                <a:cs typeface="Arial"/>
                <a:sym typeface="Arial"/>
              </a:rPr>
              <a:t> Plan and the Plan Sponsor may use aggregate information it collects to design a program based on identified health risks in the workplace, the Plan Sponsor will never disclose any personal information either publicly, except as necessary to respond to a request for a reasonable accommodation needed to participate in the CHAMP™ Plan, or as expressly permitted by law. Personally identifiable medical information provided in connection with the CHAMP</a:t>
            </a:r>
            <a:r>
              <a:rPr lang="en-US" sz="1059" dirty="0">
                <a:solidFill>
                  <a:srgbClr val="202124"/>
                </a:solidFill>
                <a:latin typeface="Roboto"/>
                <a:ea typeface="Roboto"/>
                <a:cs typeface="Roboto"/>
                <a:sym typeface="Roboto"/>
              </a:rPr>
              <a:t>™</a:t>
            </a:r>
            <a:r>
              <a:rPr lang="en-US" sz="927" dirty="0">
                <a:solidFill>
                  <a:srgbClr val="000000"/>
                </a:solidFill>
                <a:latin typeface="Arial"/>
                <a:ea typeface="Arial"/>
                <a:cs typeface="Arial"/>
                <a:sym typeface="Arial"/>
              </a:rPr>
              <a:t> Plan will not be shared with the employer and may never be used to make decisions regarding employment. Additional copies of our Notice of Privacy Practices are available by calling the Plan Sponsor at the phone number included in Article II - Introduction and Purpose; General Plan Information. </a:t>
            </a:r>
            <a:endParaRPr sz="927" dirty="0">
              <a:solidFill>
                <a:srgbClr val="374151"/>
              </a:solidFill>
              <a:latin typeface="Arial"/>
              <a:ea typeface="Arial"/>
              <a:cs typeface="Arial"/>
              <a:sym typeface="Arial"/>
            </a:endParaRPr>
          </a:p>
          <a:p>
            <a:pPr algn="just"/>
            <a:r>
              <a:rPr lang="en-US" sz="927" b="1" dirty="0">
                <a:solidFill>
                  <a:srgbClr val="000000"/>
                </a:solidFill>
                <a:latin typeface="Arial"/>
                <a:ea typeface="Arial"/>
                <a:cs typeface="Arial"/>
                <a:sym typeface="Arial"/>
              </a:rPr>
              <a:t>Mental Health Parity: </a:t>
            </a:r>
            <a:r>
              <a:rPr lang="en-US" sz="927" dirty="0">
                <a:solidFill>
                  <a:srgbClr val="000000"/>
                </a:solidFill>
                <a:latin typeface="Arial"/>
                <a:ea typeface="Arial"/>
                <a:cs typeface="Arial"/>
                <a:sym typeface="Arial"/>
              </a:rPr>
              <a:t>Pursuant to the Mental Health Parity Act (MHPA) of 1996 and the Mental Health Parity and Addiction Equity Act of 2008 (MHPAEA), collectively, the mental health parity provisions in Part 7 of ERISA, If this Plan covers mental and substance benefits, it applies terms uniformly and enforces parity between covered health care benefits and covered mental health and substance disorder benefits relating to financial cost-sharing restrictions and treatment duration limitations. For further details, please contact the Plan Administrator. </a:t>
            </a:r>
            <a:endParaRPr sz="927" dirty="0">
              <a:solidFill>
                <a:srgbClr val="374151"/>
              </a:solidFill>
              <a:latin typeface="Arial"/>
              <a:ea typeface="Arial"/>
              <a:cs typeface="Arial"/>
              <a:sym typeface="Arial"/>
            </a:endParaRPr>
          </a:p>
          <a:p>
            <a:pPr algn="just"/>
            <a:r>
              <a:rPr lang="en-US" sz="927" b="1" dirty="0">
                <a:solidFill>
                  <a:srgbClr val="000000"/>
                </a:solidFill>
                <a:latin typeface="Arial"/>
                <a:ea typeface="Arial"/>
                <a:cs typeface="Arial"/>
                <a:sym typeface="Arial"/>
              </a:rPr>
              <a:t>Applicable Law: </a:t>
            </a:r>
            <a:r>
              <a:rPr lang="en-US" sz="927" dirty="0">
                <a:solidFill>
                  <a:srgbClr val="000000"/>
                </a:solidFill>
                <a:latin typeface="Arial"/>
                <a:ea typeface="Arial"/>
                <a:cs typeface="Arial"/>
                <a:sym typeface="Arial"/>
              </a:rPr>
              <a:t>This is a self-funded benefit plan coming within the purview of the Employee Retirement Income Security Act of 1974 (“ERISA”). The Plan is funded with Employee and/or Employer contributions. As such, when applicable, Federal law and jurisdiction preempt State law and jurisdiction. </a:t>
            </a:r>
            <a:endParaRPr sz="1588" dirty="0"/>
          </a:p>
          <a:p>
            <a:pPr algn="just"/>
            <a:r>
              <a:rPr lang="en-US" sz="927" b="1" dirty="0">
                <a:solidFill>
                  <a:srgbClr val="000000"/>
                </a:solidFill>
                <a:latin typeface="Arial"/>
                <a:ea typeface="Arial"/>
                <a:cs typeface="Arial"/>
                <a:sym typeface="Arial"/>
              </a:rPr>
              <a:t>HIPAA: </a:t>
            </a:r>
            <a:r>
              <a:rPr lang="en-US" sz="927" dirty="0">
                <a:solidFill>
                  <a:srgbClr val="000000"/>
                </a:solidFill>
                <a:latin typeface="Arial"/>
                <a:ea typeface="Arial"/>
                <a:cs typeface="Arial"/>
                <a:sym typeface="Arial"/>
              </a:rPr>
              <a:t>The Plan Sponsor agrees that the Plan will follow all requirements involving the use or disclosure of protected health information as provided for in 45 C.F.R. Part 164. The Benefits Coordinator’s duties and responsibilities in connection with the requirements imposed by HIPAA and regulations promulgated thereunder will be set forth in a separate agreement between the Parties. In the event the Plan submits claims or eligibility inquiries, or any other HIPAA Covered Transaction as defined in 45 C.F.R. Part 160 and 162 to the Benefits Coordinator through electronic means, the Plan and the Benefits Coordinator shall comply with all applicable requirements of HIPAA and the Plan and the Benefits Coordinator shall require any of their respective agents, business associates or subcontractors to comply with all applicable requirements of HIPAA. </a:t>
            </a:r>
            <a:endParaRPr sz="1588" dirty="0"/>
          </a:p>
          <a:p>
            <a:pPr algn="just"/>
            <a:r>
              <a:rPr lang="en-US" sz="927" b="1" dirty="0">
                <a:solidFill>
                  <a:srgbClr val="000000"/>
                </a:solidFill>
                <a:latin typeface="Arial"/>
                <a:ea typeface="Arial"/>
                <a:cs typeface="Arial"/>
                <a:sym typeface="Arial"/>
              </a:rPr>
              <a:t>HIPAA Privacy: </a:t>
            </a:r>
            <a:r>
              <a:rPr lang="en-US" sz="927" dirty="0">
                <a:solidFill>
                  <a:srgbClr val="000000"/>
                </a:solidFill>
                <a:latin typeface="Arial"/>
                <a:ea typeface="Arial"/>
                <a:cs typeface="Arial"/>
                <a:sym typeface="Arial"/>
              </a:rPr>
              <a:t>The Plan provides each member with a separate Notice of Privacy Practices. This Notice describes how the Plan uses and discloses Personal Health Information. It also describes certain rights of enrollees regarding this information. </a:t>
            </a:r>
            <a:endParaRPr sz="1588" dirty="0"/>
          </a:p>
          <a:p>
            <a:pPr algn="just"/>
            <a:r>
              <a:rPr lang="en-US" sz="927" b="1" dirty="0">
                <a:latin typeface="Arial"/>
                <a:ea typeface="Arial"/>
                <a:cs typeface="Arial"/>
                <a:sym typeface="Arial"/>
              </a:rPr>
              <a:t>Tax Disclaimer: </a:t>
            </a:r>
            <a:r>
              <a:rPr lang="en-US" sz="927" dirty="0">
                <a:latin typeface="Arial"/>
                <a:ea typeface="Arial"/>
                <a:cs typeface="Arial"/>
                <a:sym typeface="Arial"/>
              </a:rPr>
              <a:t>The information provided in this document is intended for general informational purposes only and does not constitute legal, tax, or financial advice. The accuracy, completeness, adequacy, or currency of the information is not warranted or guaranteed. It is your responsibility to verify any information before relying on it. This document may not cover all applicable tax laws or rules, which are subject to change at any time without notice. You should seek the advice of a qualified tax professional or other advisor to determine the most appropriate tax treatment for your individual circumstances. We assume no liability for any reliance on the information provided in this document or for any errors or omissions in its content.</a:t>
            </a:r>
            <a:endParaRPr sz="1588" dirty="0"/>
          </a:p>
          <a:p>
            <a:pPr algn="just"/>
            <a:r>
              <a:rPr lang="en-US" sz="927" b="1" dirty="0">
                <a:latin typeface="Arial"/>
                <a:ea typeface="Arial"/>
                <a:cs typeface="Arial"/>
                <a:sym typeface="Arial"/>
              </a:rPr>
              <a:t>Brand Identification: </a:t>
            </a:r>
            <a:r>
              <a:rPr lang="en-US" sz="927" dirty="0">
                <a:latin typeface="Arial"/>
                <a:ea typeface="Arial"/>
                <a:cs typeface="Arial"/>
                <a:sym typeface="Arial"/>
              </a:rPr>
              <a:t>Any reference to a recognized brand does not constitute or imply any relationship or affiliation with, CHAMP™, or any of its business associates. Client relationships may be limited to one or more franchise owners of the national brands and is not intended to imply they  entire brand is utilizing CHAMP™ </a:t>
            </a:r>
            <a:endParaRPr sz="1588" dirty="0"/>
          </a:p>
          <a:p>
            <a:pPr algn="just"/>
            <a:r>
              <a:rPr lang="en-US" sz="927" b="1" dirty="0">
                <a:latin typeface="Arial"/>
                <a:ea typeface="Arial"/>
                <a:cs typeface="Arial"/>
                <a:sym typeface="Arial"/>
              </a:rPr>
              <a:t>Testimonial Disclaimer: </a:t>
            </a:r>
            <a:r>
              <a:rPr lang="en-US" sz="927" dirty="0">
                <a:latin typeface="Arial"/>
                <a:ea typeface="Arial"/>
                <a:cs typeface="Arial"/>
                <a:sym typeface="Arial"/>
              </a:rPr>
              <a:t>Any testimonial provided by, a satisfied customer of  CHAMP™, or any of its affiliated business associates. They were not compensated or provided with any incentive for providing these testimonials. </a:t>
            </a:r>
            <a:r>
              <a:rPr lang="en-US" sz="927" dirty="0"/>
              <a:t>Champ</a:t>
            </a:r>
            <a:r>
              <a:rPr lang="en-US" sz="927" dirty="0">
                <a:latin typeface="Arial"/>
                <a:ea typeface="Arial"/>
                <a:cs typeface="Arial"/>
                <a:sym typeface="Arial"/>
              </a:rPr>
              <a:t> is not responsible for any opinions or statements made by any party in these testimonials.</a:t>
            </a:r>
            <a:endParaRPr sz="1588" dirty="0"/>
          </a:p>
          <a:p>
            <a:pPr algn="just"/>
            <a:r>
              <a:rPr lang="en-US" sz="927" b="1" dirty="0">
                <a:latin typeface="Arial"/>
                <a:ea typeface="Arial"/>
                <a:cs typeface="Arial"/>
                <a:sym typeface="Arial"/>
              </a:rPr>
              <a:t>Please see the full plan document for a list of exclusions and limitations. </a:t>
            </a:r>
            <a:endParaRPr sz="1588" dirty="0"/>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16C43A65-11F4-3929-8C0A-9E3692C2959C}"/>
                  </a:ext>
                </a:extLst>
              </p14:cNvPr>
              <p14:cNvContentPartPr/>
              <p14:nvPr/>
            </p14:nvContentPartPr>
            <p14:xfrm>
              <a:off x="3208941" y="5316106"/>
              <a:ext cx="318" cy="318"/>
            </p14:xfrm>
          </p:contentPart>
        </mc:Choice>
        <mc:Fallback xmlns="">
          <p:pic>
            <p:nvPicPr>
              <p:cNvPr id="2" name="Ink 1">
                <a:extLst>
                  <a:ext uri="{FF2B5EF4-FFF2-40B4-BE49-F238E27FC236}">
                    <a16:creationId xmlns:a16="http://schemas.microsoft.com/office/drawing/2014/main" id="{16C43A65-11F4-3929-8C0A-9E3692C2959C}"/>
                  </a:ext>
                </a:extLst>
              </p:cNvPr>
              <p:cNvPicPr/>
              <p:nvPr/>
            </p:nvPicPr>
            <p:blipFill>
              <a:blip r:embed="rId4"/>
              <a:stretch>
                <a:fillRect/>
              </a:stretch>
            </p:blipFill>
            <p:spPr>
              <a:xfrm>
                <a:off x="3200991" y="5308156"/>
                <a:ext cx="15900" cy="159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7B0C016B-8C1B-BAF8-5745-BDDE5395C343}"/>
                  </a:ext>
                </a:extLst>
              </p14:cNvPr>
              <p14:cNvContentPartPr/>
              <p14:nvPr/>
            </p14:nvContentPartPr>
            <p14:xfrm>
              <a:off x="2814741" y="5566729"/>
              <a:ext cx="318" cy="318"/>
            </p14:xfrm>
          </p:contentPart>
        </mc:Choice>
        <mc:Fallback xmlns="">
          <p:pic>
            <p:nvPicPr>
              <p:cNvPr id="3" name="Ink 2">
                <a:extLst>
                  <a:ext uri="{FF2B5EF4-FFF2-40B4-BE49-F238E27FC236}">
                    <a16:creationId xmlns:a16="http://schemas.microsoft.com/office/drawing/2014/main" id="{7B0C016B-8C1B-BAF8-5745-BDDE5395C343}"/>
                  </a:ext>
                </a:extLst>
              </p:cNvPr>
              <p:cNvPicPr/>
              <p:nvPr/>
            </p:nvPicPr>
            <p:blipFill>
              <a:blip r:embed="rId4"/>
              <a:stretch>
                <a:fillRect/>
              </a:stretch>
            </p:blipFill>
            <p:spPr>
              <a:xfrm>
                <a:off x="2806791" y="5558779"/>
                <a:ext cx="15900" cy="15900"/>
              </a:xfrm>
              <a:prstGeom prst="rect">
                <a:avLst/>
              </a:prstGeom>
            </p:spPr>
          </p:pic>
        </mc:Fallback>
      </mc:AlternateContent>
      <p:pic>
        <p:nvPicPr>
          <p:cNvPr id="4" name="Picture 3" descr="A purple and blue sky&#10;&#10;Description automatically generated">
            <a:extLst>
              <a:ext uri="{FF2B5EF4-FFF2-40B4-BE49-F238E27FC236}">
                <a16:creationId xmlns:a16="http://schemas.microsoft.com/office/drawing/2014/main" id="{1A0ED0C2-C1B9-21F8-B9C1-B45A1C3185E4}"/>
              </a:ext>
            </a:extLst>
          </p:cNvPr>
          <p:cNvPicPr>
            <a:picLocks noChangeAspect="1"/>
          </p:cNvPicPr>
          <p:nvPr/>
        </p:nvPicPr>
        <p:blipFill rotWithShape="1">
          <a:blip r:embed="rId6"/>
          <a:srcRect t="23273"/>
          <a:stretch/>
        </p:blipFill>
        <p:spPr>
          <a:xfrm rot="10800000">
            <a:off x="-5" y="5706952"/>
            <a:ext cx="12191999" cy="1151046"/>
          </a:xfrm>
          <a:prstGeom prst="rect">
            <a:avLst/>
          </a:prstGeom>
        </p:spPr>
      </p:pic>
      <p:pic>
        <p:nvPicPr>
          <p:cNvPr id="5" name="Picture 4" descr="A logo for a health company&#10;&#10;Description automatically generated">
            <a:extLst>
              <a:ext uri="{FF2B5EF4-FFF2-40B4-BE49-F238E27FC236}">
                <a16:creationId xmlns:a16="http://schemas.microsoft.com/office/drawing/2014/main" id="{A0B9D538-7AC0-9515-788D-6128F86D7A6D}"/>
              </a:ext>
            </a:extLst>
          </p:cNvPr>
          <p:cNvPicPr>
            <a:picLocks noChangeAspect="1"/>
          </p:cNvPicPr>
          <p:nvPr/>
        </p:nvPicPr>
        <p:blipFill>
          <a:blip r:embed="rId7"/>
          <a:stretch>
            <a:fillRect/>
          </a:stretch>
        </p:blipFill>
        <p:spPr>
          <a:xfrm>
            <a:off x="10072677" y="5839697"/>
            <a:ext cx="1930400" cy="863600"/>
          </a:xfrm>
          <a:prstGeom prst="rect">
            <a:avLst/>
          </a:prstGeom>
        </p:spPr>
      </p:pic>
      <p:sp>
        <p:nvSpPr>
          <p:cNvPr id="8" name="Title 1">
            <a:extLst>
              <a:ext uri="{FF2B5EF4-FFF2-40B4-BE49-F238E27FC236}">
                <a16:creationId xmlns:a16="http://schemas.microsoft.com/office/drawing/2014/main" id="{6E8487F5-2C37-D43E-B760-4D22C95F20BB}"/>
              </a:ext>
            </a:extLst>
          </p:cNvPr>
          <p:cNvSpPr>
            <a:spLocks noGrp="1"/>
          </p:cNvSpPr>
          <p:nvPr>
            <p:ph type="title"/>
          </p:nvPr>
        </p:nvSpPr>
        <p:spPr>
          <a:xfrm>
            <a:off x="415630" y="426275"/>
            <a:ext cx="11360727" cy="763676"/>
          </a:xfrm>
        </p:spPr>
        <p:txBody>
          <a:bodyPr>
            <a:normAutofit/>
          </a:bodyPr>
          <a:lstStyle/>
          <a:p>
            <a:pPr defTabSz="806867">
              <a:lnSpc>
                <a:spcPct val="100000"/>
              </a:lnSpc>
              <a:defRPr/>
            </a:pPr>
            <a:r>
              <a:rPr lang="en-US" sz="3265" kern="0" dirty="0">
                <a:solidFill>
                  <a:srgbClr val="0C4EF9"/>
                </a:solidFill>
                <a:latin typeface="Heebo Light"/>
                <a:ea typeface="Heebo Light"/>
                <a:cs typeface="Heebo Light"/>
                <a:sym typeface="Heebo Light"/>
              </a:rPr>
              <a:t>The</a:t>
            </a:r>
            <a:r>
              <a:rPr lang="en-US" sz="3265" kern="0" dirty="0">
                <a:solidFill>
                  <a:srgbClr val="0C4EF9"/>
                </a:solidFill>
                <a:latin typeface="Heebo"/>
                <a:ea typeface="Heebo"/>
                <a:cs typeface="Heebo"/>
                <a:sym typeface="Heebo"/>
              </a:rPr>
              <a:t> </a:t>
            </a:r>
            <a:r>
              <a:rPr lang="en-US" sz="3265" kern="0" dirty="0">
                <a:solidFill>
                  <a:srgbClr val="0C4EF9"/>
                </a:solidFill>
                <a:latin typeface="Heebo Black"/>
                <a:ea typeface="Heebo Black"/>
                <a:cs typeface="Heebo Black"/>
                <a:sym typeface="Heebo Black"/>
              </a:rPr>
              <a:t>CHAMP</a:t>
            </a:r>
            <a:r>
              <a:rPr lang="en-US" sz="3265" kern="0" dirty="0">
                <a:solidFill>
                  <a:srgbClr val="0C4EF9"/>
                </a:solidFill>
                <a:latin typeface="Heebo"/>
                <a:ea typeface="Heebo"/>
                <a:cs typeface="Heebo"/>
                <a:sym typeface="Heebo"/>
              </a:rPr>
              <a:t> </a:t>
            </a:r>
            <a:r>
              <a:rPr lang="en-US" sz="3265" kern="0" dirty="0">
                <a:solidFill>
                  <a:srgbClr val="0C4EF9"/>
                </a:solidFill>
                <a:latin typeface="Heebo Light"/>
                <a:ea typeface="Heebo Light"/>
                <a:cs typeface="Heebo Light"/>
                <a:sym typeface="Heebo Light"/>
              </a:rPr>
              <a:t>Plan</a:t>
            </a:r>
            <a:r>
              <a:rPr lang="en-US" sz="3265" dirty="0">
                <a:solidFill>
                  <a:srgbClr val="0C4EF9"/>
                </a:solidFill>
                <a:latin typeface="Trebuchet MS" panose="020B0703020202090204" pitchFamily="34" charset="0"/>
              </a:rPr>
              <a:t>™</a:t>
            </a:r>
            <a:r>
              <a:rPr lang="en-US" sz="3265" kern="0" dirty="0">
                <a:solidFill>
                  <a:srgbClr val="0C4EF9"/>
                </a:solidFill>
                <a:latin typeface="Heebo"/>
                <a:ea typeface="Heebo"/>
                <a:cs typeface="Heebo"/>
                <a:sym typeface="Heebo"/>
              </a:rPr>
              <a:t> </a:t>
            </a:r>
            <a:r>
              <a:rPr lang="en-US" sz="3265" kern="0" dirty="0">
                <a:solidFill>
                  <a:srgbClr val="000000"/>
                </a:solidFill>
                <a:latin typeface="Heebo Light"/>
                <a:ea typeface="Heebo"/>
                <a:cs typeface="Heebo Light"/>
                <a:sym typeface="Heebo Light"/>
              </a:rPr>
              <a:t>Disclosures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4" name="Picture 3" descr="A logo of a paw with a sun&#10;&#10;Description automatically generated">
            <a:extLst>
              <a:ext uri="{FF2B5EF4-FFF2-40B4-BE49-F238E27FC236}">
                <a16:creationId xmlns:a16="http://schemas.microsoft.com/office/drawing/2014/main" id="{91B7DDC7-780E-87F4-922C-61C07CAB6A99}"/>
              </a:ext>
            </a:extLst>
          </p:cNvPr>
          <p:cNvPicPr>
            <a:picLocks noChangeAspect="1"/>
          </p:cNvPicPr>
          <p:nvPr/>
        </p:nvPicPr>
        <p:blipFill>
          <a:blip r:embed="rId3"/>
          <a:stretch>
            <a:fillRect/>
          </a:stretch>
        </p:blipFill>
        <p:spPr>
          <a:xfrm>
            <a:off x="6744064" y="2076430"/>
            <a:ext cx="1559714" cy="1573599"/>
          </a:xfrm>
          <a:prstGeom prst="rect">
            <a:avLst/>
          </a:prstGeom>
        </p:spPr>
      </p:pic>
      <p:grpSp>
        <p:nvGrpSpPr>
          <p:cNvPr id="11" name="Group 10">
            <a:extLst>
              <a:ext uri="{FF2B5EF4-FFF2-40B4-BE49-F238E27FC236}">
                <a16:creationId xmlns:a16="http://schemas.microsoft.com/office/drawing/2014/main" id="{1FCB391F-645D-4A92-315B-3D3F1F896820}"/>
              </a:ext>
            </a:extLst>
          </p:cNvPr>
          <p:cNvGrpSpPr/>
          <p:nvPr/>
        </p:nvGrpSpPr>
        <p:grpSpPr>
          <a:xfrm>
            <a:off x="1301526" y="1412999"/>
            <a:ext cx="9202696" cy="1871759"/>
            <a:chOff x="1475063" y="1601398"/>
            <a:chExt cx="8874966" cy="2121327"/>
          </a:xfrm>
        </p:grpSpPr>
        <p:pic>
          <p:nvPicPr>
            <p:cNvPr id="77" name="Google Shape;77;p14" descr="Piggly Wiggly, Other Local Grocery Stores to Carry Alabama Gulf Seafood -  Eat Alabama Seafood"/>
            <p:cNvPicPr preferRelativeResize="0"/>
            <p:nvPr/>
          </p:nvPicPr>
          <p:blipFill rotWithShape="1">
            <a:blip r:embed="rId4">
              <a:alphaModFix/>
            </a:blip>
            <a:srcRect l="19497" t="-1071" r="18724"/>
            <a:stretch/>
          </p:blipFill>
          <p:spPr>
            <a:xfrm>
              <a:off x="9261042" y="2788083"/>
              <a:ext cx="1088987" cy="934642"/>
            </a:xfrm>
            <a:prstGeom prst="rect">
              <a:avLst/>
            </a:prstGeom>
            <a:noFill/>
            <a:ln>
              <a:noFill/>
            </a:ln>
          </p:spPr>
        </p:pic>
        <p:pic>
          <p:nvPicPr>
            <p:cNvPr id="66" name="Google Shape;66;p14" descr="Arby's Logo and symbol, meaning, history, PNG"/>
            <p:cNvPicPr preferRelativeResize="0"/>
            <p:nvPr/>
          </p:nvPicPr>
          <p:blipFill rotWithShape="1">
            <a:blip r:embed="rId5">
              <a:alphaModFix/>
            </a:blip>
            <a:srcRect l="12505" r="14169"/>
            <a:stretch/>
          </p:blipFill>
          <p:spPr>
            <a:xfrm>
              <a:off x="9093422" y="1601398"/>
              <a:ext cx="1256607" cy="964823"/>
            </a:xfrm>
            <a:prstGeom prst="rect">
              <a:avLst/>
            </a:prstGeom>
            <a:noFill/>
            <a:ln>
              <a:noFill/>
            </a:ln>
          </p:spPr>
        </p:pic>
        <p:pic>
          <p:nvPicPr>
            <p:cNvPr id="69" name="Google Shape;69;p14" descr="Denny's Announces Digital Accessibility Initiative – Law Office of Lainey  Feingold"/>
            <p:cNvPicPr preferRelativeResize="0"/>
            <p:nvPr/>
          </p:nvPicPr>
          <p:blipFill>
            <a:blip r:embed="rId6">
              <a:alphaModFix/>
            </a:blip>
            <a:stretch>
              <a:fillRect/>
            </a:stretch>
          </p:blipFill>
          <p:spPr>
            <a:xfrm>
              <a:off x="1475063" y="2801040"/>
              <a:ext cx="1475278" cy="737639"/>
            </a:xfrm>
            <a:prstGeom prst="rect">
              <a:avLst/>
            </a:prstGeom>
            <a:noFill/>
            <a:ln>
              <a:noFill/>
            </a:ln>
          </p:spPr>
        </p:pic>
      </p:grpSp>
      <p:grpSp>
        <p:nvGrpSpPr>
          <p:cNvPr id="12" name="Group 11">
            <a:extLst>
              <a:ext uri="{FF2B5EF4-FFF2-40B4-BE49-F238E27FC236}">
                <a16:creationId xmlns:a16="http://schemas.microsoft.com/office/drawing/2014/main" id="{1DF4FAA5-FA60-3236-DDC3-5FD75F4CC9F2}"/>
              </a:ext>
            </a:extLst>
          </p:cNvPr>
          <p:cNvGrpSpPr/>
          <p:nvPr/>
        </p:nvGrpSpPr>
        <p:grpSpPr>
          <a:xfrm>
            <a:off x="1050190" y="3495959"/>
            <a:ext cx="9779865" cy="1084007"/>
            <a:chOff x="3972511" y="3823153"/>
            <a:chExt cx="6826938" cy="1228541"/>
          </a:xfrm>
        </p:grpSpPr>
        <p:pic>
          <p:nvPicPr>
            <p:cNvPr id="81" name="Google Shape;81;p14" descr="The WingHouse Bar &amp; Grill | Good food. Beautifully served."/>
            <p:cNvPicPr preferRelativeResize="0"/>
            <p:nvPr/>
          </p:nvPicPr>
          <p:blipFill>
            <a:blip r:embed="rId7">
              <a:alphaModFix/>
            </a:blip>
            <a:stretch>
              <a:fillRect/>
            </a:stretch>
          </p:blipFill>
          <p:spPr>
            <a:xfrm>
              <a:off x="9125576" y="4154330"/>
              <a:ext cx="1673873" cy="771813"/>
            </a:xfrm>
            <a:prstGeom prst="rect">
              <a:avLst/>
            </a:prstGeom>
            <a:noFill/>
            <a:ln>
              <a:noFill/>
            </a:ln>
          </p:spPr>
        </p:pic>
        <p:pic>
          <p:nvPicPr>
            <p:cNvPr id="82" name="Google Shape;82;p14" descr="Cicis Successfully Completes Restructuring"/>
            <p:cNvPicPr preferRelativeResize="0"/>
            <p:nvPr/>
          </p:nvPicPr>
          <p:blipFill>
            <a:blip r:embed="rId8">
              <a:alphaModFix/>
            </a:blip>
            <a:stretch>
              <a:fillRect/>
            </a:stretch>
          </p:blipFill>
          <p:spPr>
            <a:xfrm>
              <a:off x="3972511" y="3899808"/>
              <a:ext cx="1975573" cy="1036425"/>
            </a:xfrm>
            <a:prstGeom prst="rect">
              <a:avLst/>
            </a:prstGeom>
            <a:noFill/>
            <a:ln>
              <a:noFill/>
            </a:ln>
          </p:spPr>
        </p:pic>
        <p:pic>
          <p:nvPicPr>
            <p:cNvPr id="76" name="Google Shape;76;p14" descr="Blo Blow Dry Bar - Home | Facebook"/>
            <p:cNvPicPr preferRelativeResize="0"/>
            <p:nvPr/>
          </p:nvPicPr>
          <p:blipFill>
            <a:blip r:embed="rId9">
              <a:alphaModFix/>
            </a:blip>
            <a:stretch>
              <a:fillRect/>
            </a:stretch>
          </p:blipFill>
          <p:spPr>
            <a:xfrm>
              <a:off x="7054359" y="3823153"/>
              <a:ext cx="1228541" cy="1228541"/>
            </a:xfrm>
            <a:prstGeom prst="rect">
              <a:avLst/>
            </a:prstGeom>
            <a:noFill/>
            <a:ln>
              <a:noFill/>
            </a:ln>
          </p:spPr>
        </p:pic>
      </p:grpSp>
      <p:grpSp>
        <p:nvGrpSpPr>
          <p:cNvPr id="13" name="Group 12">
            <a:extLst>
              <a:ext uri="{FF2B5EF4-FFF2-40B4-BE49-F238E27FC236}">
                <a16:creationId xmlns:a16="http://schemas.microsoft.com/office/drawing/2014/main" id="{8D1E1F16-5B4E-7A33-C71A-1BE32C088FCC}"/>
              </a:ext>
            </a:extLst>
          </p:cNvPr>
          <p:cNvGrpSpPr/>
          <p:nvPr/>
        </p:nvGrpSpPr>
        <p:grpSpPr>
          <a:xfrm>
            <a:off x="4390109" y="4564002"/>
            <a:ext cx="3826481" cy="971124"/>
            <a:chOff x="5412133" y="5214267"/>
            <a:chExt cx="2927488" cy="1100607"/>
          </a:xfrm>
        </p:grpSpPr>
        <p:pic>
          <p:nvPicPr>
            <p:cNvPr id="73" name="Google Shape;73;p14" descr="McKinley Packaging"/>
            <p:cNvPicPr preferRelativeResize="0"/>
            <p:nvPr/>
          </p:nvPicPr>
          <p:blipFill>
            <a:blip r:embed="rId10">
              <a:alphaModFix/>
            </a:blip>
            <a:stretch>
              <a:fillRect/>
            </a:stretch>
          </p:blipFill>
          <p:spPr>
            <a:xfrm>
              <a:off x="6994888" y="5374466"/>
              <a:ext cx="1344733" cy="857428"/>
            </a:xfrm>
            <a:prstGeom prst="rect">
              <a:avLst/>
            </a:prstGeom>
            <a:noFill/>
            <a:ln>
              <a:noFill/>
            </a:ln>
          </p:spPr>
        </p:pic>
        <p:pic>
          <p:nvPicPr>
            <p:cNvPr id="84" name="Google Shape;84;p14"/>
            <p:cNvPicPr preferRelativeResize="0"/>
            <p:nvPr/>
          </p:nvPicPr>
          <p:blipFill>
            <a:blip r:embed="rId11">
              <a:alphaModFix/>
            </a:blip>
            <a:stretch>
              <a:fillRect/>
            </a:stretch>
          </p:blipFill>
          <p:spPr>
            <a:xfrm>
              <a:off x="5412133" y="5214267"/>
              <a:ext cx="1100607" cy="1100607"/>
            </a:xfrm>
            <a:prstGeom prst="rect">
              <a:avLst/>
            </a:prstGeom>
            <a:noFill/>
            <a:ln>
              <a:noFill/>
            </a:ln>
          </p:spPr>
        </p:pic>
      </p:grpSp>
      <p:grpSp>
        <p:nvGrpSpPr>
          <p:cNvPr id="10" name="Group 9">
            <a:extLst>
              <a:ext uri="{FF2B5EF4-FFF2-40B4-BE49-F238E27FC236}">
                <a16:creationId xmlns:a16="http://schemas.microsoft.com/office/drawing/2014/main" id="{ACABA86C-96BE-3814-DF58-4AE44FD839B8}"/>
              </a:ext>
            </a:extLst>
          </p:cNvPr>
          <p:cNvGrpSpPr/>
          <p:nvPr/>
        </p:nvGrpSpPr>
        <p:grpSpPr>
          <a:xfrm>
            <a:off x="1127962" y="1596589"/>
            <a:ext cx="7297136" cy="534979"/>
            <a:chOff x="1245206" y="1771495"/>
            <a:chExt cx="7361607" cy="606309"/>
          </a:xfrm>
        </p:grpSpPr>
        <p:pic>
          <p:nvPicPr>
            <p:cNvPr id="65" name="Google Shape;65;p14" descr="Terms &amp; Conditions - Alpine IQ"/>
            <p:cNvPicPr preferRelativeResize="0"/>
            <p:nvPr/>
          </p:nvPicPr>
          <p:blipFill>
            <a:blip r:embed="rId12">
              <a:alphaModFix/>
            </a:blip>
            <a:stretch>
              <a:fillRect/>
            </a:stretch>
          </p:blipFill>
          <p:spPr>
            <a:xfrm>
              <a:off x="1245206" y="1837710"/>
              <a:ext cx="1868690" cy="473879"/>
            </a:xfrm>
            <a:prstGeom prst="rect">
              <a:avLst/>
            </a:prstGeom>
            <a:noFill/>
            <a:ln>
              <a:noFill/>
            </a:ln>
          </p:spPr>
        </p:pic>
        <p:pic>
          <p:nvPicPr>
            <p:cNvPr id="71" name="Google Shape;71;p14" descr="maaco-logo - Documentation - miniOrange"/>
            <p:cNvPicPr preferRelativeResize="0"/>
            <p:nvPr/>
          </p:nvPicPr>
          <p:blipFill>
            <a:blip r:embed="rId13">
              <a:alphaModFix/>
            </a:blip>
            <a:stretch>
              <a:fillRect/>
            </a:stretch>
          </p:blipFill>
          <p:spPr>
            <a:xfrm>
              <a:off x="6838378" y="1771495"/>
              <a:ext cx="1768435" cy="606309"/>
            </a:xfrm>
            <a:prstGeom prst="rect">
              <a:avLst/>
            </a:prstGeom>
            <a:noFill/>
            <a:ln>
              <a:noFill/>
            </a:ln>
          </p:spPr>
        </p:pic>
        <p:pic>
          <p:nvPicPr>
            <p:cNvPr id="86" name="Google Shape;86;p14" descr="Popeyes logo and symbol, meaning, history, PNG"/>
            <p:cNvPicPr preferRelativeResize="0"/>
            <p:nvPr/>
          </p:nvPicPr>
          <p:blipFill rotWithShape="1">
            <a:blip r:embed="rId14">
              <a:alphaModFix/>
            </a:blip>
            <a:srcRect t="28651" b="29440"/>
            <a:stretch/>
          </p:blipFill>
          <p:spPr>
            <a:xfrm>
              <a:off x="3932542" y="1786387"/>
              <a:ext cx="2087190" cy="576524"/>
            </a:xfrm>
            <a:prstGeom prst="rect">
              <a:avLst/>
            </a:prstGeom>
            <a:noFill/>
            <a:ln>
              <a:noFill/>
            </a:ln>
          </p:spPr>
        </p:pic>
      </p:grpSp>
      <p:sp>
        <p:nvSpPr>
          <p:cNvPr id="14" name="Title 1">
            <a:extLst>
              <a:ext uri="{FF2B5EF4-FFF2-40B4-BE49-F238E27FC236}">
                <a16:creationId xmlns:a16="http://schemas.microsoft.com/office/drawing/2014/main" id="{EEDA3E17-6C49-AA2B-EB2D-887DCAC05F10}"/>
              </a:ext>
            </a:extLst>
          </p:cNvPr>
          <p:cNvSpPr>
            <a:spLocks noGrp="1"/>
          </p:cNvSpPr>
          <p:nvPr>
            <p:ph type="title"/>
          </p:nvPr>
        </p:nvSpPr>
        <p:spPr>
          <a:xfrm>
            <a:off x="831273" y="571563"/>
            <a:ext cx="11360727" cy="763676"/>
          </a:xfrm>
        </p:spPr>
        <p:txBody>
          <a:bodyPr>
            <a:normAutofit/>
          </a:bodyPr>
          <a:lstStyle/>
          <a:p>
            <a:pPr>
              <a:defRPr/>
            </a:pPr>
            <a:r>
              <a:rPr lang="en-US" sz="3265" dirty="0">
                <a:solidFill>
                  <a:srgbClr val="000000"/>
                </a:solidFill>
                <a:latin typeface="Heebo" panose="020B0604020202020204" charset="-79"/>
                <a:ea typeface="Heebo Light"/>
                <a:cs typeface="Heebo" panose="020B0604020202020204" charset="-79"/>
                <a:sym typeface="Heebo Light"/>
              </a:rPr>
              <a:t>Companies </a:t>
            </a:r>
            <a:r>
              <a:rPr lang="en-US" sz="3265" kern="0" dirty="0">
                <a:solidFill>
                  <a:srgbClr val="0C4EF9"/>
                </a:solidFill>
                <a:latin typeface="Heebo" panose="020B0604020202020204" charset="-79"/>
                <a:ea typeface="Heebo Light"/>
                <a:cs typeface="Heebo" panose="020B0604020202020204" charset="-79"/>
                <a:sym typeface="Heebo Light"/>
              </a:rPr>
              <a:t>The</a:t>
            </a:r>
            <a:r>
              <a:rPr lang="en-US" sz="3265" kern="0" dirty="0">
                <a:solidFill>
                  <a:srgbClr val="0C4EF9"/>
                </a:solidFill>
                <a:latin typeface="Heebo" panose="020B0604020202020204" charset="-79"/>
                <a:ea typeface="Heebo"/>
                <a:cs typeface="Heebo" panose="020B0604020202020204" charset="-79"/>
                <a:sym typeface="Heebo"/>
              </a:rPr>
              <a:t> </a:t>
            </a:r>
            <a:r>
              <a:rPr lang="en-US" sz="3265" kern="0" dirty="0">
                <a:solidFill>
                  <a:srgbClr val="0C4EF9"/>
                </a:solidFill>
                <a:latin typeface="Heebo" panose="020B0604020202020204" charset="-79"/>
                <a:ea typeface="Heebo Black"/>
                <a:cs typeface="Heebo" panose="020B0604020202020204" charset="-79"/>
                <a:sym typeface="Heebo Black"/>
              </a:rPr>
              <a:t>CHAMP</a:t>
            </a:r>
            <a:r>
              <a:rPr lang="en-US" sz="3265" kern="0" dirty="0">
                <a:solidFill>
                  <a:srgbClr val="0C4EF9"/>
                </a:solidFill>
                <a:latin typeface="Heebo" panose="020B0604020202020204" charset="-79"/>
                <a:ea typeface="Heebo"/>
                <a:cs typeface="Heebo" panose="020B0604020202020204" charset="-79"/>
                <a:sym typeface="Heebo"/>
              </a:rPr>
              <a:t> </a:t>
            </a:r>
            <a:r>
              <a:rPr lang="en-US" sz="3265" kern="0" dirty="0">
                <a:solidFill>
                  <a:srgbClr val="0C4EF9"/>
                </a:solidFill>
                <a:latin typeface="Heebo" panose="020B0604020202020204" charset="-79"/>
                <a:ea typeface="Heebo Light"/>
                <a:cs typeface="Heebo" panose="020B0604020202020204" charset="-79"/>
                <a:sym typeface="Heebo Light"/>
              </a:rPr>
              <a:t>Plan</a:t>
            </a:r>
            <a:r>
              <a:rPr lang="en-US" sz="3265" dirty="0">
                <a:solidFill>
                  <a:srgbClr val="2490E9"/>
                </a:solidFill>
                <a:latin typeface="Heebo" panose="020B0604020202020204" charset="-79"/>
                <a:cs typeface="Heebo" panose="020B0604020202020204" charset="-79"/>
              </a:rPr>
              <a:t>™</a:t>
            </a:r>
            <a:r>
              <a:rPr lang="en-US" sz="3265" kern="0" dirty="0">
                <a:solidFill>
                  <a:srgbClr val="27B4C5"/>
                </a:solidFill>
                <a:latin typeface="Heebo" panose="020B0604020202020204" charset="-79"/>
                <a:ea typeface="Heebo"/>
                <a:cs typeface="Heebo" panose="020B0604020202020204" charset="-79"/>
                <a:sym typeface="Heebo"/>
              </a:rPr>
              <a:t> </a:t>
            </a:r>
            <a:r>
              <a:rPr lang="en-US" sz="3265" dirty="0">
                <a:solidFill>
                  <a:srgbClr val="000000"/>
                </a:solidFill>
                <a:latin typeface="Heebo" panose="020B0604020202020204" charset="-79"/>
                <a:ea typeface="Heebo Light"/>
                <a:cs typeface="Heebo" panose="020B0604020202020204" charset="-79"/>
                <a:sym typeface="Heebo Light"/>
              </a:rPr>
              <a:t>Works With</a:t>
            </a:r>
            <a:endParaRPr lang="en-US" sz="1412" dirty="0"/>
          </a:p>
        </p:txBody>
      </p:sp>
      <p:pic>
        <p:nvPicPr>
          <p:cNvPr id="2" name="Picture 1" descr="A logo for a health company">
            <a:extLst>
              <a:ext uri="{FF2B5EF4-FFF2-40B4-BE49-F238E27FC236}">
                <a16:creationId xmlns:a16="http://schemas.microsoft.com/office/drawing/2014/main" id="{175E66E6-7941-1725-22AC-0EDD20C8C5E2}"/>
              </a:ext>
            </a:extLst>
          </p:cNvPr>
          <p:cNvPicPr>
            <a:picLocks noChangeAspect="1"/>
          </p:cNvPicPr>
          <p:nvPr/>
        </p:nvPicPr>
        <p:blipFill rotWithShape="1">
          <a:blip r:embed="rId15"/>
          <a:srcRect l="17145" t="33648" r="15991" b="38533"/>
          <a:stretch/>
        </p:blipFill>
        <p:spPr>
          <a:xfrm>
            <a:off x="1050190" y="4949795"/>
            <a:ext cx="2546661" cy="506381"/>
          </a:xfrm>
          <a:prstGeom prst="rect">
            <a:avLst/>
          </a:prstGeom>
        </p:spPr>
      </p:pic>
      <p:pic>
        <p:nvPicPr>
          <p:cNvPr id="15" name="Picture 14" descr="A blue oval sign with white text&#10;&#10;Description automatically generated">
            <a:extLst>
              <a:ext uri="{FF2B5EF4-FFF2-40B4-BE49-F238E27FC236}">
                <a16:creationId xmlns:a16="http://schemas.microsoft.com/office/drawing/2014/main" id="{8CB7A7CB-BDF7-50FF-DE40-A0B0BC92DEE0}"/>
              </a:ext>
            </a:extLst>
          </p:cNvPr>
          <p:cNvPicPr>
            <a:picLocks noChangeAspect="1"/>
          </p:cNvPicPr>
          <p:nvPr/>
        </p:nvPicPr>
        <p:blipFill>
          <a:blip r:embed="rId16"/>
          <a:stretch>
            <a:fillRect/>
          </a:stretch>
        </p:blipFill>
        <p:spPr>
          <a:xfrm>
            <a:off x="9091718" y="4719962"/>
            <a:ext cx="1577533" cy="785480"/>
          </a:xfrm>
          <a:prstGeom prst="rect">
            <a:avLst/>
          </a:prstGeom>
        </p:spPr>
      </p:pic>
      <p:pic>
        <p:nvPicPr>
          <p:cNvPr id="18" name="Picture 17" descr="A purple and blue sky&#10;&#10;Description automatically generated">
            <a:extLst>
              <a:ext uri="{FF2B5EF4-FFF2-40B4-BE49-F238E27FC236}">
                <a16:creationId xmlns:a16="http://schemas.microsoft.com/office/drawing/2014/main" id="{B9B46765-E333-0E94-B98E-D457C9AAB1D3}"/>
              </a:ext>
            </a:extLst>
          </p:cNvPr>
          <p:cNvPicPr>
            <a:picLocks noChangeAspect="1"/>
          </p:cNvPicPr>
          <p:nvPr/>
        </p:nvPicPr>
        <p:blipFill rotWithShape="1">
          <a:blip r:embed="rId17"/>
          <a:srcRect t="23273"/>
          <a:stretch/>
        </p:blipFill>
        <p:spPr>
          <a:xfrm rot="10800000">
            <a:off x="-5" y="5706952"/>
            <a:ext cx="12191999" cy="1151046"/>
          </a:xfrm>
          <a:prstGeom prst="rect">
            <a:avLst/>
          </a:prstGeom>
        </p:spPr>
      </p:pic>
      <p:pic>
        <p:nvPicPr>
          <p:cNvPr id="24" name="Picture 23" descr="A logo for a health company&#10;&#10;Description automatically generated">
            <a:extLst>
              <a:ext uri="{FF2B5EF4-FFF2-40B4-BE49-F238E27FC236}">
                <a16:creationId xmlns:a16="http://schemas.microsoft.com/office/drawing/2014/main" id="{82D395EB-BFA0-96D8-B284-4F77183470DB}"/>
              </a:ext>
            </a:extLst>
          </p:cNvPr>
          <p:cNvPicPr>
            <a:picLocks noChangeAspect="1"/>
          </p:cNvPicPr>
          <p:nvPr/>
        </p:nvPicPr>
        <p:blipFill>
          <a:blip r:embed="rId18"/>
          <a:stretch>
            <a:fillRect/>
          </a:stretch>
        </p:blipFill>
        <p:spPr>
          <a:xfrm>
            <a:off x="10072677" y="5839697"/>
            <a:ext cx="1930400" cy="863600"/>
          </a:xfrm>
          <a:prstGeom prst="rect">
            <a:avLst/>
          </a:prstGeom>
        </p:spPr>
      </p:pic>
      <p:pic>
        <p:nvPicPr>
          <p:cNvPr id="8" name="Picture 7" descr="A logo for a company&#10;&#10;Description automatically generated">
            <a:extLst>
              <a:ext uri="{FF2B5EF4-FFF2-40B4-BE49-F238E27FC236}">
                <a16:creationId xmlns:a16="http://schemas.microsoft.com/office/drawing/2014/main" id="{89DAFD35-9B46-EE77-AECB-5894CD8E299A}"/>
              </a:ext>
            </a:extLst>
          </p:cNvPr>
          <p:cNvPicPr>
            <a:picLocks noChangeAspect="1"/>
          </p:cNvPicPr>
          <p:nvPr/>
        </p:nvPicPr>
        <p:blipFill>
          <a:blip r:embed="rId19"/>
          <a:stretch>
            <a:fillRect/>
          </a:stretch>
        </p:blipFill>
        <p:spPr>
          <a:xfrm>
            <a:off x="3734568" y="2306149"/>
            <a:ext cx="2360197" cy="105312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07929-4019-2067-34EE-503D17469F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9E0FFE-31F1-9211-CEC9-CD4CADA45540}"/>
              </a:ext>
            </a:extLst>
          </p:cNvPr>
          <p:cNvSpPr>
            <a:spLocks noGrp="1"/>
          </p:cNvSpPr>
          <p:nvPr>
            <p:ph type="title"/>
          </p:nvPr>
        </p:nvSpPr>
        <p:spPr/>
        <p:txBody>
          <a:bodyPr>
            <a:normAutofit/>
          </a:bodyPr>
          <a:lstStyle/>
          <a:p>
            <a:pPr defTabSz="806867">
              <a:lnSpc>
                <a:spcPct val="100000"/>
              </a:lnSpc>
              <a:defRPr/>
            </a:pPr>
            <a:r>
              <a:rPr lang="en-US" sz="3265" kern="0" dirty="0">
                <a:solidFill>
                  <a:srgbClr val="000000"/>
                </a:solidFill>
                <a:latin typeface="Heebo Light"/>
                <a:ea typeface="Heebo Light"/>
                <a:cs typeface="Heebo Light"/>
                <a:sym typeface="Heebo Light"/>
              </a:rPr>
              <a:t>First Things First on </a:t>
            </a:r>
            <a:r>
              <a:rPr lang="en-US" sz="3265" kern="0" dirty="0">
                <a:solidFill>
                  <a:srgbClr val="0C4EF9"/>
                </a:solidFill>
                <a:latin typeface="Heebo Light"/>
                <a:ea typeface="Heebo Light"/>
                <a:cs typeface="Heebo Light"/>
                <a:sym typeface="Heebo Light"/>
              </a:rPr>
              <a:t>The</a:t>
            </a:r>
            <a:r>
              <a:rPr lang="en-US" sz="3265" kern="0" dirty="0">
                <a:solidFill>
                  <a:srgbClr val="0C4EF9"/>
                </a:solidFill>
                <a:latin typeface="Heebo"/>
                <a:ea typeface="Heebo"/>
                <a:cs typeface="Heebo"/>
                <a:sym typeface="Heebo"/>
              </a:rPr>
              <a:t> </a:t>
            </a:r>
            <a:r>
              <a:rPr lang="en-US" sz="3265" kern="0" dirty="0">
                <a:solidFill>
                  <a:srgbClr val="0C4EF9"/>
                </a:solidFill>
                <a:latin typeface="Heebo Black"/>
                <a:ea typeface="Heebo Black"/>
                <a:cs typeface="Heebo Black"/>
                <a:sym typeface="Heebo Black"/>
              </a:rPr>
              <a:t>CHAMP</a:t>
            </a:r>
            <a:r>
              <a:rPr lang="en-US" sz="3265" kern="0" dirty="0">
                <a:solidFill>
                  <a:srgbClr val="0C4EF9"/>
                </a:solidFill>
                <a:latin typeface="Heebo"/>
                <a:ea typeface="Heebo"/>
                <a:cs typeface="Heebo"/>
                <a:sym typeface="Heebo"/>
              </a:rPr>
              <a:t> </a:t>
            </a:r>
            <a:r>
              <a:rPr lang="en-US" sz="3265" kern="0" dirty="0">
                <a:solidFill>
                  <a:srgbClr val="0C4EF9"/>
                </a:solidFill>
                <a:latin typeface="Heebo Light"/>
                <a:ea typeface="Heebo Light"/>
                <a:cs typeface="Heebo Light"/>
                <a:sym typeface="Heebo Light"/>
              </a:rPr>
              <a:t>Plan</a:t>
            </a:r>
            <a:r>
              <a:rPr lang="en-US" sz="3265" dirty="0">
                <a:solidFill>
                  <a:srgbClr val="0C4EF9"/>
                </a:solidFill>
                <a:latin typeface="Trebuchet MS" panose="020B0703020202090204" pitchFamily="34" charset="0"/>
              </a:rPr>
              <a:t>™</a:t>
            </a:r>
            <a:endParaRPr lang="en-US" dirty="0"/>
          </a:p>
        </p:txBody>
      </p:sp>
      <p:pic>
        <p:nvPicPr>
          <p:cNvPr id="11" name="Picture 10" descr="A purple and blue sky&#10;&#10;Description automatically generated">
            <a:extLst>
              <a:ext uri="{FF2B5EF4-FFF2-40B4-BE49-F238E27FC236}">
                <a16:creationId xmlns:a16="http://schemas.microsoft.com/office/drawing/2014/main" id="{21E691E2-9A58-4AAA-4F6B-DC62A9A298E7}"/>
              </a:ext>
            </a:extLst>
          </p:cNvPr>
          <p:cNvPicPr>
            <a:picLocks noChangeAspect="1"/>
          </p:cNvPicPr>
          <p:nvPr/>
        </p:nvPicPr>
        <p:blipFill rotWithShape="1">
          <a:blip r:embed="rId2"/>
          <a:srcRect t="23273"/>
          <a:stretch/>
        </p:blipFill>
        <p:spPr>
          <a:xfrm rot="10800000">
            <a:off x="-5" y="5706952"/>
            <a:ext cx="12191999" cy="1151046"/>
          </a:xfrm>
          <a:prstGeom prst="rect">
            <a:avLst/>
          </a:prstGeom>
        </p:spPr>
      </p:pic>
      <p:pic>
        <p:nvPicPr>
          <p:cNvPr id="14" name="Picture 13" descr="A logo for a health company&#10;&#10;Description automatically generated">
            <a:extLst>
              <a:ext uri="{FF2B5EF4-FFF2-40B4-BE49-F238E27FC236}">
                <a16:creationId xmlns:a16="http://schemas.microsoft.com/office/drawing/2014/main" id="{24293892-9AFB-0CC6-D128-9925ECAB83CC}"/>
              </a:ext>
            </a:extLst>
          </p:cNvPr>
          <p:cNvPicPr>
            <a:picLocks noChangeAspect="1"/>
          </p:cNvPicPr>
          <p:nvPr/>
        </p:nvPicPr>
        <p:blipFill>
          <a:blip r:embed="rId3"/>
          <a:stretch>
            <a:fillRect/>
          </a:stretch>
        </p:blipFill>
        <p:spPr>
          <a:xfrm>
            <a:off x="10072677" y="5839697"/>
            <a:ext cx="1930400" cy="863600"/>
          </a:xfrm>
          <a:prstGeom prst="rect">
            <a:avLst/>
          </a:prstGeom>
        </p:spPr>
      </p:pic>
      <p:sp>
        <p:nvSpPr>
          <p:cNvPr id="4" name="TextBox 3">
            <a:extLst>
              <a:ext uri="{FF2B5EF4-FFF2-40B4-BE49-F238E27FC236}">
                <a16:creationId xmlns:a16="http://schemas.microsoft.com/office/drawing/2014/main" id="{29365658-0461-148F-AFE3-227F69F33F0F}"/>
              </a:ext>
            </a:extLst>
          </p:cNvPr>
          <p:cNvSpPr txBox="1"/>
          <p:nvPr/>
        </p:nvSpPr>
        <p:spPr>
          <a:xfrm>
            <a:off x="4016574" y="1557700"/>
            <a:ext cx="2506634" cy="4616648"/>
          </a:xfrm>
          <a:prstGeom prst="rect">
            <a:avLst/>
          </a:prstGeom>
          <a:noFill/>
        </p:spPr>
        <p:txBody>
          <a:bodyPr wrap="square" rtlCol="0">
            <a:spAutoFit/>
          </a:bodyPr>
          <a:lstStyle/>
          <a:p>
            <a:pPr algn="ctr"/>
            <a:r>
              <a:rPr lang="en-US" sz="2400" b="1" u="sng" dirty="0">
                <a:solidFill>
                  <a:srgbClr val="0C4EFA"/>
                </a:solidFill>
              </a:rPr>
              <a:t>How it Works</a:t>
            </a:r>
          </a:p>
          <a:p>
            <a:endParaRPr lang="en-US" dirty="0"/>
          </a:p>
          <a:p>
            <a:pPr marL="285750" indent="-285750">
              <a:buFont typeface="Arial" panose="020B0604020202020204" pitchFamily="34" charset="0"/>
              <a:buChar char="•"/>
            </a:pPr>
            <a:r>
              <a:rPr lang="en-US" dirty="0"/>
              <a:t>Complement not Compete with primary medical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Frontline of Defense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Proactive not Reactive Healthcare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Real Benefits employees can use regularly</a:t>
            </a:r>
          </a:p>
          <a:p>
            <a:endParaRPr lang="en-US" dirty="0"/>
          </a:p>
          <a:p>
            <a:endParaRPr lang="en-US" dirty="0"/>
          </a:p>
        </p:txBody>
      </p:sp>
      <p:sp>
        <p:nvSpPr>
          <p:cNvPr id="6" name="TextBox 5">
            <a:extLst>
              <a:ext uri="{FF2B5EF4-FFF2-40B4-BE49-F238E27FC236}">
                <a16:creationId xmlns:a16="http://schemas.microsoft.com/office/drawing/2014/main" id="{3A400137-1FFC-204C-3137-24CC785071D9}"/>
              </a:ext>
            </a:extLst>
          </p:cNvPr>
          <p:cNvSpPr txBox="1"/>
          <p:nvPr/>
        </p:nvSpPr>
        <p:spPr>
          <a:xfrm>
            <a:off x="661434" y="1557700"/>
            <a:ext cx="2556040" cy="4339650"/>
          </a:xfrm>
          <a:prstGeom prst="rect">
            <a:avLst/>
          </a:prstGeom>
          <a:noFill/>
        </p:spPr>
        <p:txBody>
          <a:bodyPr wrap="square" rtlCol="0">
            <a:spAutoFit/>
          </a:bodyPr>
          <a:lstStyle/>
          <a:p>
            <a:pPr algn="ctr"/>
            <a:r>
              <a:rPr lang="en-US" sz="2400" b="1" u="sng" dirty="0">
                <a:solidFill>
                  <a:srgbClr val="0C4EFA"/>
                </a:solidFill>
              </a:rPr>
              <a:t>How it Started</a:t>
            </a:r>
          </a:p>
          <a:p>
            <a:endParaRPr lang="en-US" dirty="0"/>
          </a:p>
          <a:p>
            <a:pPr marL="342900" indent="-342900">
              <a:buFont typeface="Arial" panose="020B0604020202020204" pitchFamily="34" charset="0"/>
              <a:buChar char="•"/>
            </a:pPr>
            <a:r>
              <a:rPr lang="en-US" dirty="0"/>
              <a:t>Providing essential healthcare to as many employees as possible at little to no cost.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Utilize technology to engage individuals to educate and help them improve their overall health</a:t>
            </a:r>
          </a:p>
          <a:p>
            <a:endParaRPr lang="en-US" dirty="0"/>
          </a:p>
          <a:p>
            <a:endParaRPr lang="en-US" dirty="0"/>
          </a:p>
        </p:txBody>
      </p:sp>
      <p:sp>
        <p:nvSpPr>
          <p:cNvPr id="5" name="TextBox 4">
            <a:extLst>
              <a:ext uri="{FF2B5EF4-FFF2-40B4-BE49-F238E27FC236}">
                <a16:creationId xmlns:a16="http://schemas.microsoft.com/office/drawing/2014/main" id="{5F800359-BCA8-17C6-F462-ADBC9DFC8FA3}"/>
              </a:ext>
            </a:extLst>
          </p:cNvPr>
          <p:cNvSpPr txBox="1"/>
          <p:nvPr/>
        </p:nvSpPr>
        <p:spPr>
          <a:xfrm>
            <a:off x="7303574" y="1529983"/>
            <a:ext cx="2529160" cy="3231654"/>
          </a:xfrm>
          <a:prstGeom prst="rect">
            <a:avLst/>
          </a:prstGeom>
          <a:noFill/>
        </p:spPr>
        <p:txBody>
          <a:bodyPr wrap="square" rtlCol="0">
            <a:spAutoFit/>
          </a:bodyPr>
          <a:lstStyle/>
          <a:p>
            <a:pPr algn="ctr"/>
            <a:r>
              <a:rPr lang="en-US" sz="2400" b="1" u="sng" dirty="0">
                <a:solidFill>
                  <a:srgbClr val="0C4EFA"/>
                </a:solidFill>
              </a:rPr>
              <a:t>How it’s Funded</a:t>
            </a:r>
          </a:p>
          <a:p>
            <a:endParaRPr lang="en-US" dirty="0"/>
          </a:p>
          <a:p>
            <a:pPr marL="285750" indent="-285750">
              <a:buFont typeface="Arial" panose="020B0604020202020204" pitchFamily="34" charset="0"/>
              <a:buChar char="•"/>
            </a:pPr>
            <a:r>
              <a:rPr lang="en-US" dirty="0"/>
              <a:t>Enrolled Employees generally see an </a:t>
            </a:r>
            <a:r>
              <a:rPr lang="en-US" b="1" dirty="0"/>
              <a:t>Increase</a:t>
            </a:r>
            <a:r>
              <a:rPr lang="en-US" dirty="0"/>
              <a:t> </a:t>
            </a:r>
            <a:r>
              <a:rPr lang="en-US" b="1" dirty="0"/>
              <a:t>in their net pay</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Employers realize a </a:t>
            </a:r>
            <a:r>
              <a:rPr lang="en-US" b="1" dirty="0"/>
              <a:t>Net Savings </a:t>
            </a:r>
            <a:r>
              <a:rPr lang="en-US" dirty="0"/>
              <a:t>when offering the plan</a:t>
            </a:r>
          </a:p>
          <a:p>
            <a:endParaRPr lang="en-US" dirty="0"/>
          </a:p>
        </p:txBody>
      </p:sp>
      <p:pic>
        <p:nvPicPr>
          <p:cNvPr id="23" name="Picture 22">
            <a:extLst>
              <a:ext uri="{FF2B5EF4-FFF2-40B4-BE49-F238E27FC236}">
                <a16:creationId xmlns:a16="http://schemas.microsoft.com/office/drawing/2014/main" id="{BCA71946-7EA7-5F0A-50A7-0E4E5F2E0915}"/>
              </a:ext>
            </a:extLst>
          </p:cNvPr>
          <p:cNvPicPr>
            <a:picLocks noChangeAspect="1"/>
          </p:cNvPicPr>
          <p:nvPr/>
        </p:nvPicPr>
        <p:blipFill>
          <a:blip r:embed="rId4"/>
          <a:stretch>
            <a:fillRect/>
          </a:stretch>
        </p:blipFill>
        <p:spPr>
          <a:xfrm>
            <a:off x="9950809" y="58867"/>
            <a:ext cx="2321198" cy="5256867"/>
          </a:xfrm>
          <a:prstGeom prst="rect">
            <a:avLst/>
          </a:prstGeom>
        </p:spPr>
      </p:pic>
      <p:sp>
        <p:nvSpPr>
          <p:cNvPr id="3" name="Rounded Rectangle 2">
            <a:extLst>
              <a:ext uri="{FF2B5EF4-FFF2-40B4-BE49-F238E27FC236}">
                <a16:creationId xmlns:a16="http://schemas.microsoft.com/office/drawing/2014/main" id="{F155BAF0-DFE1-A35A-D95D-5236C30BEC3C}"/>
              </a:ext>
            </a:extLst>
          </p:cNvPr>
          <p:cNvSpPr/>
          <p:nvPr/>
        </p:nvSpPr>
        <p:spPr>
          <a:xfrm>
            <a:off x="655596" y="1335325"/>
            <a:ext cx="2561879" cy="4349909"/>
          </a:xfrm>
          <a:prstGeom prst="roundRect">
            <a:avLst/>
          </a:prstGeom>
          <a:noFill/>
          <a:ln w="38100">
            <a:solidFill>
              <a:srgbClr val="0C4E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DF107B19-82DD-8E36-D7A3-F0B50B7F1D66}"/>
              </a:ext>
            </a:extLst>
          </p:cNvPr>
          <p:cNvSpPr/>
          <p:nvPr/>
        </p:nvSpPr>
        <p:spPr>
          <a:xfrm>
            <a:off x="7270855" y="1335325"/>
            <a:ext cx="2561879" cy="4349909"/>
          </a:xfrm>
          <a:prstGeom prst="roundRect">
            <a:avLst/>
          </a:prstGeom>
          <a:noFill/>
          <a:ln w="38100">
            <a:solidFill>
              <a:srgbClr val="0C4E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46FF699E-4939-03EF-A662-8E0C26FA3092}"/>
              </a:ext>
            </a:extLst>
          </p:cNvPr>
          <p:cNvSpPr/>
          <p:nvPr/>
        </p:nvSpPr>
        <p:spPr>
          <a:xfrm>
            <a:off x="3963225" y="1351196"/>
            <a:ext cx="2561879" cy="4349909"/>
          </a:xfrm>
          <a:prstGeom prst="roundRect">
            <a:avLst/>
          </a:prstGeom>
          <a:noFill/>
          <a:ln w="38100">
            <a:solidFill>
              <a:srgbClr val="0C4E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5868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5;p16">
            <a:extLst>
              <a:ext uri="{FF2B5EF4-FFF2-40B4-BE49-F238E27FC236}">
                <a16:creationId xmlns:a16="http://schemas.microsoft.com/office/drawing/2014/main" id="{583C2941-2A23-8C2D-7663-B0DC62900559}"/>
              </a:ext>
            </a:extLst>
          </p:cNvPr>
          <p:cNvSpPr txBox="1">
            <a:spLocks/>
          </p:cNvSpPr>
          <p:nvPr/>
        </p:nvSpPr>
        <p:spPr>
          <a:xfrm>
            <a:off x="415600" y="1376122"/>
            <a:ext cx="7267153" cy="4555324"/>
          </a:xfrm>
          <a:prstGeom prst="rect">
            <a:avLst/>
          </a:prstGeom>
          <a:noFill/>
          <a:ln>
            <a:noFill/>
          </a:ln>
        </p:spPr>
        <p:txBody>
          <a:bodyPr spcFirstLastPara="1" wrap="square" lIns="99794" tIns="99794" rIns="99794" bIns="99794" anchor="t" anchorCtr="0">
            <a:normAutofit/>
          </a:bodyPr>
          <a:lstStyle>
            <a:defPPr marR="0" lvl="0" algn="l" rtl="0">
              <a:lnSpc>
                <a:spcPct val="100000"/>
              </a:lnSpc>
              <a:spcBef>
                <a:spcPts val="0"/>
              </a:spcBef>
              <a:spcAft>
                <a:spcPts val="0"/>
              </a:spcAft>
            </a:defPPr>
            <a:lvl1pPr marL="457200" marR="0" lvl="0" indent="-336550" algn="l" rtl="0">
              <a:lnSpc>
                <a:spcPct val="115000"/>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1pPr>
            <a:lvl2pPr marL="914400" marR="0" lvl="1"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2pPr>
            <a:lvl3pPr marL="1371600" marR="0" lvl="2"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3pPr>
            <a:lvl4pPr marL="1828800" marR="0" lvl="3"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4pPr>
            <a:lvl5pPr marL="2286000" marR="0" lvl="4"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5pPr>
            <a:lvl6pPr marL="2743200" marR="0" lvl="5"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6pPr>
            <a:lvl7pPr marL="3200400" marR="0" lvl="6"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7pPr>
            <a:lvl8pPr marL="3657600" marR="0" lvl="7"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8pPr>
            <a:lvl9pPr marL="4114800" marR="0" lvl="8"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9pPr>
          </a:lstStyle>
          <a:p>
            <a:pPr marL="0" indent="0">
              <a:buNone/>
            </a:pPr>
            <a:r>
              <a:rPr lang="en-US" sz="1765" dirty="0">
                <a:solidFill>
                  <a:schemeClr val="dk1"/>
                </a:solidFill>
                <a:latin typeface="Heebo Light"/>
                <a:ea typeface="Heebo Light"/>
                <a:cs typeface="Heebo Light"/>
                <a:sym typeface="Heebo Light"/>
              </a:rPr>
              <a:t>Unlimited Primary Care Doctor / Urgent Care Visits</a:t>
            </a:r>
          </a:p>
          <a:p>
            <a:pPr marL="504292">
              <a:buClr>
                <a:schemeClr val="dk1"/>
              </a:buClr>
              <a:buSzPts val="1200"/>
              <a:buFont typeface="Heebo Light"/>
              <a:buChar char="●"/>
            </a:pPr>
            <a:r>
              <a:rPr lang="en-US" sz="1059" dirty="0">
                <a:solidFill>
                  <a:schemeClr val="dk1"/>
                </a:solidFill>
                <a:latin typeface="Heebo"/>
                <a:ea typeface="Heebo"/>
                <a:cs typeface="Heebo"/>
                <a:sym typeface="Heebo"/>
              </a:rPr>
              <a:t>The Plan pays 100% of the office visit charges for </a:t>
            </a:r>
            <a:r>
              <a:rPr lang="en-US" sz="1059" dirty="0">
                <a:solidFill>
                  <a:schemeClr val="dk1"/>
                </a:solidFill>
                <a:latin typeface="Heebo"/>
                <a:ea typeface="Heebo"/>
                <a:cs typeface="Heebo"/>
                <a:sym typeface="Heebo"/>
                <a:hlinkClick r:id="rId2"/>
              </a:rPr>
              <a:t>First Health Providers </a:t>
            </a:r>
            <a:r>
              <a:rPr lang="en-US" sz="1059" dirty="0">
                <a:solidFill>
                  <a:schemeClr val="dk1"/>
                </a:solidFill>
                <a:latin typeface="Heebo"/>
                <a:ea typeface="Heebo"/>
                <a:cs typeface="Heebo"/>
                <a:sym typeface="Heebo"/>
              </a:rPr>
              <a:t>for the employee.</a:t>
            </a:r>
            <a:r>
              <a:rPr lang="en-US" sz="1059" dirty="0">
                <a:solidFill>
                  <a:schemeClr val="dk1"/>
                </a:solidFill>
                <a:latin typeface="Heebo Light"/>
                <a:ea typeface="Heebo Light"/>
                <a:cs typeface="Heebo Light"/>
                <a:sym typeface="Heebo Light"/>
              </a:rPr>
              <a:t> </a:t>
            </a:r>
            <a:r>
              <a:rPr lang="en-US" sz="1059" b="1" dirty="0">
                <a:solidFill>
                  <a:schemeClr val="dk1"/>
                </a:solidFill>
                <a:latin typeface="Heebo"/>
                <a:ea typeface="Heebo"/>
                <a:cs typeface="Heebo"/>
                <a:sym typeface="Heebo"/>
              </a:rPr>
              <a:t>(Employee Only)</a:t>
            </a:r>
          </a:p>
          <a:p>
            <a:pPr marL="0" indent="0">
              <a:spcBef>
                <a:spcPts val="1588"/>
              </a:spcBef>
              <a:buNone/>
            </a:pPr>
            <a:r>
              <a:rPr lang="en-US" sz="1765" dirty="0">
                <a:solidFill>
                  <a:schemeClr val="dk1"/>
                </a:solidFill>
                <a:latin typeface="Heebo Light"/>
                <a:ea typeface="Heebo Light"/>
                <a:cs typeface="Heebo Light"/>
                <a:sym typeface="Heebo Light"/>
              </a:rPr>
              <a:t>100% Preventative Care</a:t>
            </a:r>
          </a:p>
          <a:p>
            <a:pPr marL="504292">
              <a:buClr>
                <a:schemeClr val="dk1"/>
              </a:buClr>
              <a:buSzPts val="1200"/>
              <a:buFont typeface="Heebo Light"/>
              <a:buChar char="●"/>
            </a:pPr>
            <a:r>
              <a:rPr lang="en-US" sz="1059" dirty="0">
                <a:solidFill>
                  <a:schemeClr val="dk1"/>
                </a:solidFill>
                <a:latin typeface="Heebo"/>
                <a:ea typeface="Heebo"/>
                <a:cs typeface="Heebo"/>
                <a:sym typeface="Heebo"/>
              </a:rPr>
              <a:t>The Plan pays 100% of services required by the Patient Protection and </a:t>
            </a:r>
            <a:r>
              <a:rPr lang="en-US" sz="1059" dirty="0">
                <a:solidFill>
                  <a:schemeClr val="dk1"/>
                </a:solidFill>
                <a:latin typeface="Heebo"/>
                <a:ea typeface="Heebo"/>
                <a:cs typeface="Heebo"/>
                <a:sym typeface="Heebo"/>
                <a:hlinkClick r:id="rId3"/>
              </a:rPr>
              <a:t>Affordable Care Act </a:t>
            </a:r>
            <a:r>
              <a:rPr lang="en-US" sz="1059" dirty="0">
                <a:solidFill>
                  <a:schemeClr val="dk1"/>
                </a:solidFill>
                <a:latin typeface="Heebo"/>
                <a:ea typeface="Heebo"/>
                <a:cs typeface="Heebo"/>
                <a:sym typeface="Heebo"/>
              </a:rPr>
              <a:t>through First Health Providers.</a:t>
            </a:r>
            <a:r>
              <a:rPr lang="en-US" sz="1059" dirty="0">
                <a:solidFill>
                  <a:schemeClr val="dk1"/>
                </a:solidFill>
                <a:latin typeface="Heebo Light"/>
                <a:ea typeface="Heebo Light"/>
                <a:cs typeface="Heebo Light"/>
                <a:sym typeface="Heebo Light"/>
              </a:rPr>
              <a:t> </a:t>
            </a:r>
            <a:r>
              <a:rPr lang="en-US" sz="1059" b="1" dirty="0">
                <a:solidFill>
                  <a:schemeClr val="dk1"/>
                </a:solidFill>
                <a:latin typeface="Heebo"/>
                <a:ea typeface="Heebo"/>
                <a:cs typeface="Heebo"/>
                <a:sym typeface="Heebo"/>
              </a:rPr>
              <a:t>(Employee Only)</a:t>
            </a:r>
            <a:endParaRPr lang="en-US" sz="529" dirty="0">
              <a:solidFill>
                <a:schemeClr val="dk1"/>
              </a:solidFill>
              <a:latin typeface="Heebo Light"/>
              <a:ea typeface="Heebo Light"/>
              <a:cs typeface="Heebo Light"/>
              <a:sym typeface="Heebo Light"/>
            </a:endParaRPr>
          </a:p>
          <a:p>
            <a:pPr marL="0" indent="0">
              <a:spcBef>
                <a:spcPts val="1588"/>
              </a:spcBef>
              <a:buNone/>
            </a:pPr>
            <a:r>
              <a:rPr lang="en-US" sz="1765" dirty="0">
                <a:solidFill>
                  <a:schemeClr val="dk1"/>
                </a:solidFill>
                <a:latin typeface="Heebo Light"/>
                <a:ea typeface="Heebo Light"/>
                <a:cs typeface="Heebo Light"/>
                <a:sym typeface="Heebo Light"/>
              </a:rPr>
              <a:t>Unlimited Prescriptions $0 Copay</a:t>
            </a:r>
          </a:p>
          <a:p>
            <a:pPr marL="504292">
              <a:buClr>
                <a:schemeClr val="dk1"/>
              </a:buClr>
              <a:buSzPts val="1200"/>
              <a:buFont typeface="Heebo Light"/>
              <a:buChar char="●"/>
            </a:pPr>
            <a:r>
              <a:rPr lang="en-US" sz="1100" dirty="0">
                <a:solidFill>
                  <a:schemeClr val="dk1"/>
                </a:solidFill>
                <a:latin typeface="Heebo"/>
                <a:ea typeface="Heebo"/>
                <a:cs typeface="Heebo"/>
                <a:sym typeface="Heebo"/>
              </a:rPr>
              <a:t>No copay or cost for 85% of the most commonly prescribed medications within the Champ formulary </a:t>
            </a:r>
            <a:r>
              <a:rPr lang="en-US" sz="1059" b="1" dirty="0">
                <a:solidFill>
                  <a:schemeClr val="dk1"/>
                </a:solidFill>
                <a:latin typeface="Heebo"/>
                <a:ea typeface="Heebo"/>
                <a:cs typeface="Heebo"/>
                <a:sym typeface="Heebo"/>
              </a:rPr>
              <a:t>(Employee plus family</a:t>
            </a:r>
            <a:r>
              <a:rPr lang="en-US" sz="1059" b="1" dirty="0">
                <a:solidFill>
                  <a:schemeClr val="dk1"/>
                </a:solidFill>
                <a:latin typeface="Heebo Light"/>
                <a:ea typeface="Heebo Light"/>
                <a:cs typeface="Heebo Light"/>
                <a:sym typeface="Heebo Light"/>
              </a:rPr>
              <a:t>)</a:t>
            </a:r>
            <a:endParaRPr lang="en-US" sz="529" b="1" dirty="0">
              <a:solidFill>
                <a:schemeClr val="dk1"/>
              </a:solidFill>
              <a:latin typeface="Heebo"/>
              <a:ea typeface="Heebo"/>
              <a:cs typeface="Heebo"/>
              <a:sym typeface="Heebo"/>
            </a:endParaRPr>
          </a:p>
          <a:p>
            <a:pPr indent="403433">
              <a:lnSpc>
                <a:spcPct val="150000"/>
              </a:lnSpc>
              <a:spcBef>
                <a:spcPts val="2118"/>
              </a:spcBef>
              <a:spcAft>
                <a:spcPts val="529"/>
              </a:spcAft>
              <a:buNone/>
            </a:pPr>
            <a:r>
              <a:rPr lang="en-US" sz="1765" dirty="0">
                <a:solidFill>
                  <a:schemeClr val="dk1"/>
                </a:solidFill>
                <a:latin typeface="Heebo Light"/>
                <a:ea typeface="Heebo Light"/>
                <a:cs typeface="Heebo Light"/>
                <a:sym typeface="Heebo Light"/>
              </a:rPr>
              <a:t>      Direct Primary Care </a:t>
            </a:r>
            <a:r>
              <a:rPr lang="en-US" sz="1059" b="1" dirty="0">
                <a:solidFill>
                  <a:schemeClr val="dk1"/>
                </a:solidFill>
                <a:latin typeface="Heebo"/>
                <a:ea typeface="Heebo"/>
                <a:cs typeface="Heebo"/>
                <a:sym typeface="Heebo"/>
              </a:rPr>
              <a:t>(Employee plus family)</a:t>
            </a:r>
            <a:endParaRPr lang="en-US" sz="1765" dirty="0">
              <a:solidFill>
                <a:schemeClr val="dk1"/>
              </a:solidFill>
              <a:latin typeface="Heebo Light"/>
              <a:ea typeface="Heebo Light"/>
              <a:cs typeface="Heebo Light"/>
              <a:sym typeface="Heebo Light"/>
            </a:endParaRPr>
          </a:p>
          <a:p>
            <a:pPr marL="504292">
              <a:buClr>
                <a:schemeClr val="dk1"/>
              </a:buClr>
              <a:buSzPts val="1200"/>
              <a:buFont typeface="Heebo Light"/>
              <a:buChar char="●"/>
            </a:pPr>
            <a:r>
              <a:rPr lang="en-US" sz="1059" dirty="0">
                <a:solidFill>
                  <a:schemeClr val="dk1"/>
                </a:solidFill>
                <a:latin typeface="Heebo"/>
                <a:ea typeface="Heebo"/>
                <a:cs typeface="Heebo"/>
                <a:sym typeface="Heebo"/>
              </a:rPr>
              <a:t>$0 Cost Unlimited access to a Concierge’s advocate approach to health care.</a:t>
            </a:r>
          </a:p>
          <a:p>
            <a:pPr marL="504292">
              <a:buClr>
                <a:schemeClr val="dk1"/>
              </a:buClr>
              <a:buSzPts val="1200"/>
              <a:buFont typeface="Heebo"/>
              <a:buChar char="●"/>
            </a:pPr>
            <a:r>
              <a:rPr lang="en-US" sz="1059" dirty="0">
                <a:solidFill>
                  <a:schemeClr val="dk1"/>
                </a:solidFill>
                <a:latin typeface="Heebo"/>
                <a:ea typeface="Heebo"/>
                <a:cs typeface="Heebo"/>
                <a:sym typeface="Heebo"/>
              </a:rPr>
              <a:t>It’s having a doctor available 24/7 at your beck and call.</a:t>
            </a:r>
            <a:endParaRPr lang="en-US" sz="529" b="1" dirty="0">
              <a:solidFill>
                <a:schemeClr val="dk1"/>
              </a:solidFill>
              <a:latin typeface="Heebo"/>
              <a:ea typeface="Heebo"/>
              <a:cs typeface="Heebo"/>
              <a:sym typeface="Heebo"/>
            </a:endParaRPr>
          </a:p>
          <a:p>
            <a:pPr marL="0" indent="0">
              <a:spcBef>
                <a:spcPts val="1588"/>
              </a:spcBef>
              <a:buNone/>
            </a:pPr>
            <a:r>
              <a:rPr lang="en-US" sz="1765" dirty="0">
                <a:solidFill>
                  <a:schemeClr val="dk1"/>
                </a:solidFill>
                <a:latin typeface="Heebo Light"/>
                <a:ea typeface="Heebo Light"/>
                <a:cs typeface="Heebo Light"/>
                <a:sym typeface="Heebo Light"/>
              </a:rPr>
              <a:t>Personal &amp; Mental Health Care </a:t>
            </a:r>
            <a:r>
              <a:rPr lang="en-US" sz="1059" b="1" dirty="0">
                <a:solidFill>
                  <a:schemeClr val="dk1"/>
                </a:solidFill>
                <a:latin typeface="Heebo"/>
                <a:ea typeface="Heebo"/>
                <a:cs typeface="Heebo"/>
                <a:sym typeface="Heebo"/>
              </a:rPr>
              <a:t>(Employee Plus Family)</a:t>
            </a:r>
          </a:p>
          <a:p>
            <a:pPr marL="504292">
              <a:buClr>
                <a:schemeClr val="dk1"/>
              </a:buClr>
              <a:buSzPts val="1200"/>
              <a:buFont typeface="Heebo"/>
              <a:buChar char="●"/>
            </a:pPr>
            <a:r>
              <a:rPr lang="en-US" sz="1059" dirty="0">
                <a:solidFill>
                  <a:schemeClr val="dk1"/>
                </a:solidFill>
                <a:latin typeface="Heebo"/>
                <a:ea typeface="Heebo"/>
                <a:cs typeface="Heebo"/>
                <a:sym typeface="Heebo"/>
              </a:rPr>
              <a:t>Proactive Medical Care to help identify potential health risks</a:t>
            </a:r>
          </a:p>
          <a:p>
            <a:pPr marL="504292">
              <a:buClr>
                <a:schemeClr val="dk1"/>
              </a:buClr>
              <a:buSzPts val="1200"/>
              <a:buFont typeface="Heebo"/>
              <a:buChar char="●"/>
            </a:pPr>
            <a:r>
              <a:rPr lang="en-US" sz="1059" dirty="0">
                <a:solidFill>
                  <a:schemeClr val="dk1"/>
                </a:solidFill>
                <a:latin typeface="Heebo"/>
                <a:ea typeface="Heebo"/>
                <a:cs typeface="Heebo"/>
                <a:sym typeface="Heebo"/>
              </a:rPr>
              <a:t>Access to private consultations</a:t>
            </a:r>
          </a:p>
          <a:p>
            <a:pPr marL="0" indent="0">
              <a:buNone/>
            </a:pPr>
            <a:endParaRPr lang="en-US" sz="1059" dirty="0">
              <a:solidFill>
                <a:schemeClr val="dk1"/>
              </a:solidFill>
              <a:latin typeface="Heebo"/>
              <a:ea typeface="Heebo"/>
              <a:cs typeface="Heebo"/>
              <a:sym typeface="Heebo"/>
            </a:endParaRPr>
          </a:p>
        </p:txBody>
      </p:sp>
      <p:pic>
        <p:nvPicPr>
          <p:cNvPr id="6" name="Picture 5" descr="Logo&#10;&#10;Description automatically generated">
            <a:extLst>
              <a:ext uri="{FF2B5EF4-FFF2-40B4-BE49-F238E27FC236}">
                <a16:creationId xmlns:a16="http://schemas.microsoft.com/office/drawing/2014/main" id="{7F66703A-BF9F-3459-110B-BE7D16C5032E}"/>
              </a:ext>
            </a:extLst>
          </p:cNvPr>
          <p:cNvPicPr>
            <a:picLocks noChangeAspect="1"/>
          </p:cNvPicPr>
          <p:nvPr/>
        </p:nvPicPr>
        <p:blipFill>
          <a:blip r:embed="rId4"/>
          <a:stretch>
            <a:fillRect/>
          </a:stretch>
        </p:blipFill>
        <p:spPr>
          <a:xfrm>
            <a:off x="457165" y="3885271"/>
            <a:ext cx="1161169" cy="547155"/>
          </a:xfrm>
          <a:prstGeom prst="rect">
            <a:avLst/>
          </a:prstGeom>
        </p:spPr>
      </p:pic>
      <p:sp>
        <p:nvSpPr>
          <p:cNvPr id="2" name="Title 1">
            <a:extLst>
              <a:ext uri="{FF2B5EF4-FFF2-40B4-BE49-F238E27FC236}">
                <a16:creationId xmlns:a16="http://schemas.microsoft.com/office/drawing/2014/main" id="{A1E2E1AA-FC49-B43D-310E-E85A5A6FA498}"/>
              </a:ext>
            </a:extLst>
          </p:cNvPr>
          <p:cNvSpPr>
            <a:spLocks noGrp="1"/>
          </p:cNvSpPr>
          <p:nvPr>
            <p:ph type="title"/>
          </p:nvPr>
        </p:nvSpPr>
        <p:spPr/>
        <p:txBody>
          <a:bodyPr>
            <a:normAutofit/>
          </a:bodyPr>
          <a:lstStyle/>
          <a:p>
            <a:pPr defTabSz="806867">
              <a:lnSpc>
                <a:spcPct val="100000"/>
              </a:lnSpc>
              <a:defRPr/>
            </a:pPr>
            <a:r>
              <a:rPr lang="en-US" sz="3265" kern="0" dirty="0">
                <a:solidFill>
                  <a:srgbClr val="0C4EF9"/>
                </a:solidFill>
                <a:latin typeface="Heebo Light"/>
                <a:ea typeface="Heebo Light"/>
                <a:cs typeface="Heebo Light"/>
                <a:sym typeface="Heebo Light"/>
              </a:rPr>
              <a:t>The</a:t>
            </a:r>
            <a:r>
              <a:rPr lang="en-US" sz="3265" kern="0" dirty="0">
                <a:solidFill>
                  <a:srgbClr val="0C4EF9"/>
                </a:solidFill>
                <a:latin typeface="Heebo"/>
                <a:ea typeface="Heebo"/>
                <a:cs typeface="Heebo"/>
                <a:sym typeface="Heebo"/>
              </a:rPr>
              <a:t> </a:t>
            </a:r>
            <a:r>
              <a:rPr lang="en-US" sz="3265" kern="0" dirty="0">
                <a:solidFill>
                  <a:srgbClr val="0C4EF9"/>
                </a:solidFill>
                <a:latin typeface="Heebo Black"/>
                <a:ea typeface="Heebo Black"/>
                <a:cs typeface="Heebo Black"/>
                <a:sym typeface="Heebo Black"/>
              </a:rPr>
              <a:t>CHAMP</a:t>
            </a:r>
            <a:r>
              <a:rPr lang="en-US" sz="3265" kern="0" dirty="0">
                <a:solidFill>
                  <a:srgbClr val="0C4EF9"/>
                </a:solidFill>
                <a:latin typeface="Heebo"/>
                <a:ea typeface="Heebo"/>
                <a:cs typeface="Heebo"/>
                <a:sym typeface="Heebo"/>
              </a:rPr>
              <a:t> </a:t>
            </a:r>
            <a:r>
              <a:rPr lang="en-US" sz="3265" kern="0" dirty="0">
                <a:solidFill>
                  <a:srgbClr val="0C4EF9"/>
                </a:solidFill>
                <a:latin typeface="Heebo Light"/>
                <a:ea typeface="Heebo Light"/>
                <a:cs typeface="Heebo Light"/>
                <a:sym typeface="Heebo Light"/>
              </a:rPr>
              <a:t>Plan</a:t>
            </a:r>
            <a:r>
              <a:rPr lang="en-US" sz="3265" dirty="0">
                <a:solidFill>
                  <a:srgbClr val="0C4EF9"/>
                </a:solidFill>
                <a:latin typeface="Trebuchet MS" panose="020B0703020202090204" pitchFamily="34" charset="0"/>
              </a:rPr>
              <a:t>™</a:t>
            </a:r>
            <a:r>
              <a:rPr lang="en-US" sz="3265" kern="0" dirty="0">
                <a:solidFill>
                  <a:srgbClr val="0C4EF9"/>
                </a:solidFill>
                <a:latin typeface="Heebo"/>
                <a:ea typeface="Heebo"/>
                <a:cs typeface="Heebo"/>
                <a:sym typeface="Heebo"/>
              </a:rPr>
              <a:t> </a:t>
            </a:r>
            <a:r>
              <a:rPr lang="en-US" sz="3265" kern="0" dirty="0">
                <a:solidFill>
                  <a:srgbClr val="000000"/>
                </a:solidFill>
                <a:latin typeface="Heebo Light"/>
                <a:ea typeface="Heebo Light"/>
                <a:cs typeface="Heebo Light"/>
                <a:sym typeface="Heebo Light"/>
              </a:rPr>
              <a:t>Benefits (Pre-Tax)</a:t>
            </a:r>
            <a:endParaRPr lang="en-US" dirty="0"/>
          </a:p>
        </p:txBody>
      </p:sp>
      <p:pic>
        <p:nvPicPr>
          <p:cNvPr id="11" name="Picture 10" descr="A purple and blue sky&#10;&#10;Description automatically generated">
            <a:extLst>
              <a:ext uri="{FF2B5EF4-FFF2-40B4-BE49-F238E27FC236}">
                <a16:creationId xmlns:a16="http://schemas.microsoft.com/office/drawing/2014/main" id="{A0B26CBD-45A3-796A-5FBF-BC020A9A950E}"/>
              </a:ext>
            </a:extLst>
          </p:cNvPr>
          <p:cNvPicPr>
            <a:picLocks noChangeAspect="1"/>
          </p:cNvPicPr>
          <p:nvPr/>
        </p:nvPicPr>
        <p:blipFill rotWithShape="1">
          <a:blip r:embed="rId5"/>
          <a:srcRect t="23273"/>
          <a:stretch/>
        </p:blipFill>
        <p:spPr>
          <a:xfrm rot="10800000">
            <a:off x="-5" y="5706952"/>
            <a:ext cx="12191999" cy="1151046"/>
          </a:xfrm>
          <a:prstGeom prst="rect">
            <a:avLst/>
          </a:prstGeom>
        </p:spPr>
      </p:pic>
      <p:sp>
        <p:nvSpPr>
          <p:cNvPr id="13" name="Google Shape;106;p16">
            <a:extLst>
              <a:ext uri="{FF2B5EF4-FFF2-40B4-BE49-F238E27FC236}">
                <a16:creationId xmlns:a16="http://schemas.microsoft.com/office/drawing/2014/main" id="{9B9B7579-E0A5-A697-9C41-73ADF26C477F}"/>
              </a:ext>
            </a:extLst>
          </p:cNvPr>
          <p:cNvSpPr txBox="1"/>
          <p:nvPr/>
        </p:nvSpPr>
        <p:spPr>
          <a:xfrm>
            <a:off x="166212" y="5950525"/>
            <a:ext cx="7041135" cy="723929"/>
          </a:xfrm>
          <a:prstGeom prst="rect">
            <a:avLst/>
          </a:prstGeom>
          <a:noFill/>
          <a:ln>
            <a:noFill/>
          </a:ln>
        </p:spPr>
        <p:txBody>
          <a:bodyPr spcFirstLastPara="1" wrap="square" lIns="113100" tIns="113100" rIns="113100" bIns="113100" anchor="t" anchorCtr="0">
            <a:spAutoFit/>
          </a:bodyPr>
          <a:lstStyle/>
          <a:p>
            <a:pPr>
              <a:lnSpc>
                <a:spcPct val="115000"/>
              </a:lnSpc>
            </a:pPr>
            <a:r>
              <a:rPr lang="en" dirty="0">
                <a:solidFill>
                  <a:schemeClr val="lt1"/>
                </a:solidFill>
                <a:latin typeface="Heebo Light"/>
                <a:ea typeface="Heebo Light"/>
                <a:cs typeface="Heebo Light"/>
                <a:sym typeface="Heebo Light"/>
              </a:rPr>
              <a:t>Benefits are available to Employees, Employees + Spouse/Partner and Children. See details on Fulfillment documentation.</a:t>
            </a:r>
            <a:endParaRPr dirty="0">
              <a:solidFill>
                <a:schemeClr val="lt1"/>
              </a:solidFill>
              <a:latin typeface="Heebo Light"/>
              <a:ea typeface="Heebo Light"/>
              <a:cs typeface="Heebo Light"/>
              <a:sym typeface="Heebo Light"/>
            </a:endParaRPr>
          </a:p>
        </p:txBody>
      </p:sp>
      <p:pic>
        <p:nvPicPr>
          <p:cNvPr id="14" name="Picture 13" descr="A logo for a health company&#10;&#10;Description automatically generated">
            <a:extLst>
              <a:ext uri="{FF2B5EF4-FFF2-40B4-BE49-F238E27FC236}">
                <a16:creationId xmlns:a16="http://schemas.microsoft.com/office/drawing/2014/main" id="{AFDE4464-858B-8568-27C2-A8BCF94FEE13}"/>
              </a:ext>
            </a:extLst>
          </p:cNvPr>
          <p:cNvPicPr>
            <a:picLocks noChangeAspect="1"/>
          </p:cNvPicPr>
          <p:nvPr/>
        </p:nvPicPr>
        <p:blipFill>
          <a:blip r:embed="rId6"/>
          <a:stretch>
            <a:fillRect/>
          </a:stretch>
        </p:blipFill>
        <p:spPr>
          <a:xfrm>
            <a:off x="10072677" y="5839697"/>
            <a:ext cx="1930400" cy="863600"/>
          </a:xfrm>
          <a:prstGeom prst="rect">
            <a:avLst/>
          </a:prstGeom>
        </p:spPr>
      </p:pic>
      <p:pic>
        <p:nvPicPr>
          <p:cNvPr id="8" name="Picture 7" descr="A screenshot of a phone&#10;&#10;AI-generated content may be incorrect.">
            <a:extLst>
              <a:ext uri="{FF2B5EF4-FFF2-40B4-BE49-F238E27FC236}">
                <a16:creationId xmlns:a16="http://schemas.microsoft.com/office/drawing/2014/main" id="{6B34E121-1AC8-A074-EE56-793EFAA2ADD3}"/>
              </a:ext>
            </a:extLst>
          </p:cNvPr>
          <p:cNvPicPr>
            <a:picLocks noChangeAspect="1"/>
          </p:cNvPicPr>
          <p:nvPr/>
        </p:nvPicPr>
        <p:blipFill>
          <a:blip r:embed="rId7"/>
          <a:stretch>
            <a:fillRect/>
          </a:stretch>
        </p:blipFill>
        <p:spPr>
          <a:xfrm>
            <a:off x="7724318" y="-349623"/>
            <a:ext cx="4112359" cy="6858000"/>
          </a:xfrm>
          <a:prstGeom prst="rect">
            <a:avLst/>
          </a:prstGeom>
        </p:spPr>
      </p:pic>
    </p:spTree>
    <p:extLst>
      <p:ext uri="{BB962C8B-B14F-4D97-AF65-F5344CB8AC3E}">
        <p14:creationId xmlns:p14="http://schemas.microsoft.com/office/powerpoint/2010/main" val="342081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330BF-DBDB-3213-B6F0-EB28F84D1197}"/>
              </a:ext>
            </a:extLst>
          </p:cNvPr>
          <p:cNvSpPr>
            <a:spLocks noGrp="1"/>
          </p:cNvSpPr>
          <p:nvPr>
            <p:ph type="title"/>
          </p:nvPr>
        </p:nvSpPr>
        <p:spPr/>
        <p:txBody>
          <a:bodyPr/>
          <a:lstStyle/>
          <a:p>
            <a:r>
              <a:rPr lang="en-US" sz="3177" dirty="0">
                <a:solidFill>
                  <a:srgbClr val="0C4EF9"/>
                </a:solidFill>
                <a:latin typeface="Heebo Light"/>
                <a:ea typeface="Heebo Light"/>
                <a:cs typeface="Heebo Light"/>
                <a:sym typeface="Heebo Light"/>
              </a:rPr>
              <a:t>The</a:t>
            </a:r>
            <a:r>
              <a:rPr lang="en-US" sz="3177" dirty="0">
                <a:solidFill>
                  <a:srgbClr val="0C4EF9"/>
                </a:solidFill>
                <a:latin typeface="Heebo"/>
                <a:ea typeface="Heebo"/>
                <a:cs typeface="Heebo"/>
                <a:sym typeface="Heebo"/>
              </a:rPr>
              <a:t> </a:t>
            </a:r>
            <a:r>
              <a:rPr lang="en-US" sz="3177" dirty="0">
                <a:solidFill>
                  <a:srgbClr val="0C4EF9"/>
                </a:solidFill>
                <a:latin typeface="Heebo Black"/>
                <a:ea typeface="Heebo Black"/>
                <a:cs typeface="Heebo Black"/>
                <a:sym typeface="Heebo Black"/>
              </a:rPr>
              <a:t>CHAMP</a:t>
            </a:r>
            <a:r>
              <a:rPr lang="en-US" sz="3177" dirty="0">
                <a:solidFill>
                  <a:srgbClr val="0C4EF9"/>
                </a:solidFill>
                <a:latin typeface="Heebo"/>
                <a:ea typeface="Heebo"/>
                <a:cs typeface="Heebo"/>
                <a:sym typeface="Heebo"/>
              </a:rPr>
              <a:t> </a:t>
            </a:r>
            <a:r>
              <a:rPr lang="en-US" sz="3177" dirty="0">
                <a:solidFill>
                  <a:srgbClr val="0C4EF9"/>
                </a:solidFill>
                <a:latin typeface="Heebo Light"/>
                <a:ea typeface="Heebo Light"/>
                <a:cs typeface="Heebo Light"/>
                <a:sym typeface="Heebo Light"/>
              </a:rPr>
              <a:t>Plan</a:t>
            </a:r>
            <a:r>
              <a:rPr lang="en-US" sz="3177" dirty="0">
                <a:solidFill>
                  <a:srgbClr val="0C4EF9"/>
                </a:solidFill>
                <a:latin typeface="Trebuchet MS" panose="020B0703020202090204" pitchFamily="34" charset="0"/>
              </a:rPr>
              <a:t>™</a:t>
            </a:r>
            <a:r>
              <a:rPr lang="en-US" sz="3177" dirty="0">
                <a:solidFill>
                  <a:srgbClr val="0C4EF9"/>
                </a:solidFill>
                <a:latin typeface="Heebo"/>
                <a:ea typeface="Heebo"/>
                <a:cs typeface="Heebo"/>
                <a:sym typeface="Heebo"/>
              </a:rPr>
              <a:t> </a:t>
            </a:r>
            <a:r>
              <a:rPr lang="en-US" sz="3177" kern="0" dirty="0">
                <a:solidFill>
                  <a:srgbClr val="000000"/>
                </a:solidFill>
                <a:latin typeface="Heebo Light"/>
                <a:ea typeface="Heebo Light"/>
                <a:cs typeface="Heebo Light"/>
                <a:sym typeface="Heebo Light"/>
              </a:rPr>
              <a:t>Benefits</a:t>
            </a:r>
            <a:endParaRPr lang="en-US" dirty="0"/>
          </a:p>
        </p:txBody>
      </p:sp>
      <p:sp>
        <p:nvSpPr>
          <p:cNvPr id="3" name="Text Placeholder 2">
            <a:extLst>
              <a:ext uri="{FF2B5EF4-FFF2-40B4-BE49-F238E27FC236}">
                <a16:creationId xmlns:a16="http://schemas.microsoft.com/office/drawing/2014/main" id="{C350AB1F-F46B-C9E6-FC0B-C9DA2C4AB671}"/>
              </a:ext>
            </a:extLst>
          </p:cNvPr>
          <p:cNvSpPr>
            <a:spLocks noGrp="1"/>
          </p:cNvSpPr>
          <p:nvPr>
            <p:ph type="body" idx="1"/>
          </p:nvPr>
        </p:nvSpPr>
        <p:spPr>
          <a:xfrm>
            <a:off x="415600" y="1419872"/>
            <a:ext cx="5333091" cy="1166749"/>
          </a:xfrm>
        </p:spPr>
        <p:txBody>
          <a:bodyPr>
            <a:normAutofit/>
          </a:bodyPr>
          <a:lstStyle/>
          <a:p>
            <a:pPr marL="106462" indent="0" algn="ctr">
              <a:buNone/>
            </a:pPr>
            <a:r>
              <a:rPr lang="en-US" sz="2118" dirty="0">
                <a:solidFill>
                  <a:srgbClr val="0C4EF9"/>
                </a:solidFill>
                <a:latin typeface="Heebo Medium" pitchFamily="2" charset="-79"/>
                <a:cs typeface="Heebo Medium" pitchFamily="2" charset="-79"/>
              </a:rPr>
              <a:t>Direct Primary Care</a:t>
            </a:r>
          </a:p>
          <a:p>
            <a:pPr marL="106462" indent="0" algn="ctr">
              <a:buNone/>
            </a:pPr>
            <a:r>
              <a:rPr lang="en-US" sz="1147" dirty="0">
                <a:latin typeface="Heebo" pitchFamily="2" charset="-79"/>
                <a:cs typeface="Heebo" pitchFamily="2" charset="-79"/>
              </a:rPr>
              <a:t>Our Board-Certified Doctors can diagnose your symptoms,</a:t>
            </a:r>
          </a:p>
          <a:p>
            <a:pPr marL="106462" indent="0" algn="ctr">
              <a:buNone/>
            </a:pPr>
            <a:r>
              <a:rPr lang="en-US" sz="1147" dirty="0">
                <a:latin typeface="Heebo" pitchFamily="2" charset="-79"/>
                <a:cs typeface="Heebo" pitchFamily="2" charset="-79"/>
              </a:rPr>
              <a:t>prescribe medication and send prescriptions to your pharmacy of choice.</a:t>
            </a:r>
          </a:p>
          <a:p>
            <a:pPr marL="106462" indent="0" algn="ctr">
              <a:buNone/>
            </a:pPr>
            <a:r>
              <a:rPr lang="en-US" sz="1147" dirty="0">
                <a:latin typeface="Heebo" pitchFamily="2" charset="-79"/>
                <a:cs typeface="Heebo" pitchFamily="2" charset="-79"/>
              </a:rPr>
              <a:t>We treat most non-emergency conditions such as:</a:t>
            </a:r>
          </a:p>
          <a:p>
            <a:pPr marL="106462" indent="0">
              <a:buNone/>
            </a:pPr>
            <a:endParaRPr lang="en-US" sz="1147" dirty="0">
              <a:latin typeface="Heebo" pitchFamily="2" charset="-79"/>
              <a:cs typeface="Heebo" pitchFamily="2" charset="-79"/>
            </a:endParaRPr>
          </a:p>
        </p:txBody>
      </p:sp>
      <p:sp>
        <p:nvSpPr>
          <p:cNvPr id="4" name="Text Placeholder 3">
            <a:extLst>
              <a:ext uri="{FF2B5EF4-FFF2-40B4-BE49-F238E27FC236}">
                <a16:creationId xmlns:a16="http://schemas.microsoft.com/office/drawing/2014/main" id="{D2279AB3-D832-ED21-7A60-60A0718173A3}"/>
              </a:ext>
            </a:extLst>
          </p:cNvPr>
          <p:cNvSpPr>
            <a:spLocks noGrp="1"/>
          </p:cNvSpPr>
          <p:nvPr>
            <p:ph type="body" idx="2"/>
          </p:nvPr>
        </p:nvSpPr>
        <p:spPr>
          <a:xfrm>
            <a:off x="6443200" y="1419872"/>
            <a:ext cx="5333091" cy="1064885"/>
          </a:xfrm>
        </p:spPr>
        <p:txBody>
          <a:bodyPr/>
          <a:lstStyle/>
          <a:p>
            <a:pPr marL="106462" indent="0" algn="ctr">
              <a:buNone/>
            </a:pPr>
            <a:r>
              <a:rPr lang="en-US" sz="2118" dirty="0">
                <a:solidFill>
                  <a:srgbClr val="0C4EF9"/>
                </a:solidFill>
                <a:latin typeface="Heebo Medium" pitchFamily="2" charset="-79"/>
                <a:cs typeface="Heebo Medium" pitchFamily="2" charset="-79"/>
              </a:rPr>
              <a:t>Mental &amp; Behavioral Health</a:t>
            </a:r>
          </a:p>
          <a:p>
            <a:pPr marL="106462" indent="0" algn="ctr" defTabSz="806867">
              <a:lnSpc>
                <a:spcPct val="115000"/>
              </a:lnSpc>
              <a:buClr>
                <a:srgbClr val="595959"/>
              </a:buClr>
              <a:buNone/>
              <a:defRPr/>
            </a:pPr>
            <a:r>
              <a:rPr lang="en-US" sz="1147" kern="0" dirty="0">
                <a:solidFill>
                  <a:srgbClr val="000000"/>
                </a:solidFill>
                <a:latin typeface="Heebo" pitchFamily="2" charset="-79"/>
                <a:cs typeface="Heebo" pitchFamily="2" charset="-79"/>
                <a:sym typeface="Arial"/>
              </a:rPr>
              <a:t>Licensed Therapists and Counselors available anytime, anywhere.</a:t>
            </a:r>
          </a:p>
          <a:p>
            <a:pPr marL="106462" indent="0" algn="ctr" defTabSz="806867">
              <a:lnSpc>
                <a:spcPct val="115000"/>
              </a:lnSpc>
              <a:buClr>
                <a:srgbClr val="595959"/>
              </a:buClr>
              <a:buNone/>
              <a:defRPr/>
            </a:pPr>
            <a:r>
              <a:rPr lang="en-US" sz="1147" kern="0" dirty="0">
                <a:solidFill>
                  <a:srgbClr val="000000"/>
                </a:solidFill>
                <a:latin typeface="Heebo" pitchFamily="2" charset="-79"/>
                <a:cs typeface="Heebo" pitchFamily="2" charset="-79"/>
                <a:sym typeface="Arial"/>
              </a:rPr>
              <a:t>Talk to us for issues such as:</a:t>
            </a:r>
          </a:p>
          <a:p>
            <a:pPr marL="106462" indent="0" algn="ctr">
              <a:buNone/>
            </a:pPr>
            <a:endParaRPr lang="en-US" dirty="0">
              <a:solidFill>
                <a:srgbClr val="2490E9"/>
              </a:solidFill>
              <a:latin typeface="Heebo Medium" pitchFamily="2" charset="-79"/>
              <a:cs typeface="Heebo Medium" pitchFamily="2" charset="-79"/>
            </a:endParaRPr>
          </a:p>
        </p:txBody>
      </p:sp>
      <p:sp>
        <p:nvSpPr>
          <p:cNvPr id="10" name="Text Placeholder 2">
            <a:extLst>
              <a:ext uri="{FF2B5EF4-FFF2-40B4-BE49-F238E27FC236}">
                <a16:creationId xmlns:a16="http://schemas.microsoft.com/office/drawing/2014/main" id="{131EE1A3-D480-8E7E-B862-0574B6B982B5}"/>
              </a:ext>
            </a:extLst>
          </p:cNvPr>
          <p:cNvSpPr txBox="1">
            <a:spLocks/>
          </p:cNvSpPr>
          <p:nvPr/>
        </p:nvSpPr>
        <p:spPr>
          <a:xfrm>
            <a:off x="415600" y="2484757"/>
            <a:ext cx="5333091" cy="2588319"/>
          </a:xfrm>
          <a:prstGeom prst="rect">
            <a:avLst/>
          </a:prstGeom>
          <a:noFill/>
          <a:ln>
            <a:noFill/>
          </a:ln>
        </p:spPr>
        <p:txBody>
          <a:bodyPr spcFirstLastPara="1" wrap="square" lIns="99794" tIns="99794" rIns="99794" bIns="99794" numCol="3" anchor="t" anchorCtr="0">
            <a:noAutofit/>
          </a:bodyPr>
          <a:lstStyle>
            <a:defPPr marR="0" lvl="0" algn="l" rtl="0">
              <a:lnSpc>
                <a:spcPct val="100000"/>
              </a:lnSpc>
              <a:spcBef>
                <a:spcPts val="0"/>
              </a:spcBef>
              <a:spcAft>
                <a:spcPts val="0"/>
              </a:spcAft>
            </a:defPPr>
            <a:lvl1pPr marL="457200" marR="0" lvl="0" indent="-336550" algn="l" rtl="0">
              <a:lnSpc>
                <a:spcPct val="115000"/>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1pPr>
            <a:lvl2pPr marL="914400" marR="0" lvl="1"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2pPr>
            <a:lvl3pPr marL="1371600" marR="0" lvl="2"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3pPr>
            <a:lvl4pPr marL="1828800" marR="0" lvl="3"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4pPr>
            <a:lvl5pPr marL="2286000" marR="0" lvl="4"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5pPr>
            <a:lvl6pPr marL="2743200" marR="0" lvl="5"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6pPr>
            <a:lvl7pPr marL="3200400" marR="0" lvl="6"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7pPr>
            <a:lvl8pPr marL="3657600" marR="0" lvl="7"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8pPr>
            <a:lvl9pPr marL="4114800" marR="0" lvl="8"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9pPr>
          </a:lstStyle>
          <a:p>
            <a:pPr marL="161093" indent="-151287">
              <a:buBlip>
                <a:blip r:embed="rId2"/>
              </a:buBlip>
            </a:pPr>
            <a:r>
              <a:rPr lang="en-US" sz="1059" dirty="0">
                <a:solidFill>
                  <a:schemeClr val="tx1"/>
                </a:solidFill>
                <a:latin typeface="Heebo" pitchFamily="2" charset="-79"/>
                <a:cs typeface="Heebo" pitchFamily="2" charset="-79"/>
              </a:rPr>
              <a:t>Abdominal Pain/Cramps</a:t>
            </a:r>
          </a:p>
          <a:p>
            <a:pPr marL="161093" indent="-151287">
              <a:buBlip>
                <a:blip r:embed="rId2"/>
              </a:buBlip>
            </a:pPr>
            <a:r>
              <a:rPr lang="en-US" sz="1059" dirty="0">
                <a:solidFill>
                  <a:schemeClr val="tx1"/>
                </a:solidFill>
                <a:latin typeface="Heebo" pitchFamily="2" charset="-79"/>
                <a:cs typeface="Heebo" pitchFamily="2" charset="-79"/>
              </a:rPr>
              <a:t>Abscess</a:t>
            </a:r>
          </a:p>
          <a:p>
            <a:pPr marL="161093" indent="-151287">
              <a:buBlip>
                <a:blip r:embed="rId2"/>
              </a:buBlip>
            </a:pPr>
            <a:r>
              <a:rPr lang="en-US" sz="1059" dirty="0">
                <a:solidFill>
                  <a:schemeClr val="tx1"/>
                </a:solidFill>
                <a:latin typeface="Heebo" pitchFamily="2" charset="-79"/>
                <a:cs typeface="Heebo" pitchFamily="2" charset="-79"/>
              </a:rPr>
              <a:t>Acid Reflux</a:t>
            </a:r>
          </a:p>
          <a:p>
            <a:pPr marL="161093" indent="-151287">
              <a:buBlip>
                <a:blip r:embed="rId2"/>
              </a:buBlip>
            </a:pPr>
            <a:r>
              <a:rPr lang="en-US" sz="1059" dirty="0">
                <a:solidFill>
                  <a:schemeClr val="tx1"/>
                </a:solidFill>
                <a:latin typeface="Heebo" pitchFamily="2" charset="-79"/>
                <a:cs typeface="Heebo" pitchFamily="2" charset="-79"/>
              </a:rPr>
              <a:t>Allergies</a:t>
            </a:r>
          </a:p>
          <a:p>
            <a:pPr marL="161093" indent="-151287">
              <a:buBlip>
                <a:blip r:embed="rId2"/>
              </a:buBlip>
            </a:pPr>
            <a:r>
              <a:rPr lang="en-US" sz="1059" dirty="0">
                <a:solidFill>
                  <a:schemeClr val="tx1"/>
                </a:solidFill>
                <a:latin typeface="Heebo" pitchFamily="2" charset="-79"/>
                <a:cs typeface="Heebo" pitchFamily="2" charset="-79"/>
              </a:rPr>
              <a:t>Animal/Insect Bite</a:t>
            </a:r>
          </a:p>
          <a:p>
            <a:pPr marL="161093" indent="-151287">
              <a:buBlip>
                <a:blip r:embed="rId2"/>
              </a:buBlip>
            </a:pPr>
            <a:r>
              <a:rPr lang="en-US" sz="1059" dirty="0">
                <a:solidFill>
                  <a:schemeClr val="tx1"/>
                </a:solidFill>
                <a:latin typeface="Heebo" pitchFamily="2" charset="-79"/>
                <a:cs typeface="Heebo" pitchFamily="2" charset="-79"/>
              </a:rPr>
              <a:t>Arthritis</a:t>
            </a:r>
          </a:p>
          <a:p>
            <a:pPr marL="161093" indent="-151287">
              <a:buBlip>
                <a:blip r:embed="rId2"/>
              </a:buBlip>
            </a:pPr>
            <a:r>
              <a:rPr lang="en-US" sz="1059" dirty="0">
                <a:solidFill>
                  <a:schemeClr val="tx1"/>
                </a:solidFill>
                <a:latin typeface="Heebo" pitchFamily="2" charset="-79"/>
                <a:cs typeface="Heebo" pitchFamily="2" charset="-79"/>
              </a:rPr>
              <a:t>Asthma</a:t>
            </a:r>
          </a:p>
          <a:p>
            <a:pPr marL="161093" indent="-151287">
              <a:buBlip>
                <a:blip r:embed="rId2"/>
              </a:buBlip>
            </a:pPr>
            <a:r>
              <a:rPr lang="en-US" sz="1059" dirty="0">
                <a:solidFill>
                  <a:schemeClr val="tx1"/>
                </a:solidFill>
                <a:latin typeface="Heebo" pitchFamily="2" charset="-79"/>
                <a:cs typeface="Heebo" pitchFamily="2" charset="-79"/>
              </a:rPr>
              <a:t>Backache</a:t>
            </a:r>
          </a:p>
          <a:p>
            <a:pPr marL="161093" indent="-151287">
              <a:buBlip>
                <a:blip r:embed="rId2"/>
              </a:buBlip>
            </a:pPr>
            <a:r>
              <a:rPr lang="en-US" sz="1059" dirty="0">
                <a:solidFill>
                  <a:schemeClr val="tx1"/>
                </a:solidFill>
                <a:latin typeface="Heebo" pitchFamily="2" charset="-79"/>
                <a:cs typeface="Heebo" pitchFamily="2" charset="-79"/>
              </a:rPr>
              <a:t>Blood Pressure Issues</a:t>
            </a:r>
          </a:p>
          <a:p>
            <a:pPr marL="161093" indent="-151287">
              <a:buBlip>
                <a:blip r:embed="rId2"/>
              </a:buBlip>
            </a:pPr>
            <a:r>
              <a:rPr lang="en-US" sz="1059" dirty="0">
                <a:solidFill>
                  <a:schemeClr val="tx1"/>
                </a:solidFill>
                <a:latin typeface="Heebo" pitchFamily="2" charset="-79"/>
                <a:cs typeface="Heebo" pitchFamily="2" charset="-79"/>
              </a:rPr>
              <a:t>Bronchitis</a:t>
            </a:r>
          </a:p>
          <a:p>
            <a:pPr marL="161093" indent="-151287">
              <a:buBlip>
                <a:blip r:embed="rId2"/>
              </a:buBlip>
            </a:pPr>
            <a:r>
              <a:rPr lang="en-US" sz="1059" dirty="0">
                <a:solidFill>
                  <a:schemeClr val="tx1"/>
                </a:solidFill>
                <a:latin typeface="Heebo" pitchFamily="2" charset="-79"/>
                <a:cs typeface="Heebo" pitchFamily="2" charset="-79"/>
              </a:rPr>
              <a:t>Bowel/Digestive Issues</a:t>
            </a:r>
          </a:p>
          <a:p>
            <a:pPr marL="161093" indent="-151287">
              <a:buBlip>
                <a:blip r:embed="rId2"/>
              </a:buBlip>
            </a:pPr>
            <a:r>
              <a:rPr lang="en-US" sz="1059" dirty="0">
                <a:solidFill>
                  <a:schemeClr val="tx1"/>
                </a:solidFill>
                <a:latin typeface="Heebo" pitchFamily="2" charset="-79"/>
                <a:cs typeface="Heebo" pitchFamily="2" charset="-79"/>
              </a:rPr>
              <a:t>Cellulitis</a:t>
            </a:r>
          </a:p>
          <a:p>
            <a:pPr marL="161093" indent="-151287">
              <a:buBlip>
                <a:blip r:embed="rId2"/>
              </a:buBlip>
            </a:pPr>
            <a:r>
              <a:rPr lang="en-US" sz="1059" dirty="0">
                <a:solidFill>
                  <a:schemeClr val="tx1"/>
                </a:solidFill>
                <a:latin typeface="Heebo" pitchFamily="2" charset="-79"/>
                <a:cs typeface="Heebo" pitchFamily="2" charset="-79"/>
              </a:rPr>
              <a:t>Cold</a:t>
            </a:r>
          </a:p>
          <a:p>
            <a:pPr marL="161093" indent="-151287">
              <a:buBlip>
                <a:blip r:embed="rId2"/>
              </a:buBlip>
            </a:pPr>
            <a:r>
              <a:rPr lang="en-US" sz="1059" dirty="0">
                <a:solidFill>
                  <a:schemeClr val="tx1"/>
                </a:solidFill>
                <a:latin typeface="Heebo" pitchFamily="2" charset="-79"/>
                <a:cs typeface="Heebo" pitchFamily="2" charset="-79"/>
              </a:rPr>
              <a:t>Constipation</a:t>
            </a:r>
          </a:p>
          <a:p>
            <a:pPr marL="161093" indent="-151287">
              <a:buBlip>
                <a:blip r:embed="rId2"/>
              </a:buBlip>
            </a:pPr>
            <a:r>
              <a:rPr lang="en-US" sz="1059" dirty="0">
                <a:solidFill>
                  <a:schemeClr val="tx1"/>
                </a:solidFill>
                <a:latin typeface="Heebo" pitchFamily="2" charset="-79"/>
                <a:cs typeface="Heebo" pitchFamily="2" charset="-79"/>
              </a:rPr>
              <a:t>Cough/Croup</a:t>
            </a:r>
          </a:p>
          <a:p>
            <a:pPr marL="161093" indent="-151287">
              <a:buBlip>
                <a:blip r:embed="rId2"/>
              </a:buBlip>
            </a:pPr>
            <a:r>
              <a:rPr lang="en-US" sz="1059" dirty="0">
                <a:solidFill>
                  <a:schemeClr val="tx1"/>
                </a:solidFill>
                <a:latin typeface="Heebo" pitchFamily="2" charset="-79"/>
                <a:cs typeface="Heebo" pitchFamily="2" charset="-79"/>
              </a:rPr>
              <a:t>Diarrhea</a:t>
            </a:r>
          </a:p>
          <a:p>
            <a:pPr marL="161093" indent="-151287">
              <a:buBlip>
                <a:blip r:embed="rId2"/>
              </a:buBlip>
            </a:pPr>
            <a:r>
              <a:rPr lang="en-US" sz="1059" dirty="0">
                <a:solidFill>
                  <a:schemeClr val="tx1"/>
                </a:solidFill>
                <a:latin typeface="Heebo" pitchFamily="2" charset="-79"/>
                <a:cs typeface="Heebo" pitchFamily="2" charset="-79"/>
              </a:rPr>
              <a:t>Dizziness</a:t>
            </a:r>
          </a:p>
          <a:p>
            <a:pPr marL="161093" indent="-151287">
              <a:buBlip>
                <a:blip r:embed="rId2"/>
              </a:buBlip>
            </a:pPr>
            <a:r>
              <a:rPr lang="en-US" sz="1059" dirty="0">
                <a:solidFill>
                  <a:schemeClr val="tx1"/>
                </a:solidFill>
                <a:latin typeface="Heebo" pitchFamily="2" charset="-79"/>
                <a:cs typeface="Heebo" pitchFamily="2" charset="-79"/>
              </a:rPr>
              <a:t>Eye Infection/Irritation</a:t>
            </a:r>
          </a:p>
          <a:p>
            <a:pPr marL="161093" indent="-151287">
              <a:buBlip>
                <a:blip r:embed="rId2"/>
              </a:buBlip>
            </a:pPr>
            <a:r>
              <a:rPr lang="en-US" sz="1059" dirty="0">
                <a:solidFill>
                  <a:schemeClr val="tx1"/>
                </a:solidFill>
                <a:latin typeface="Heebo" pitchFamily="2" charset="-79"/>
                <a:cs typeface="Heebo" pitchFamily="2" charset="-79"/>
              </a:rPr>
              <a:t>Fever</a:t>
            </a:r>
          </a:p>
          <a:p>
            <a:pPr marL="161093" indent="-151287">
              <a:buBlip>
                <a:blip r:embed="rId2"/>
              </a:buBlip>
            </a:pPr>
            <a:r>
              <a:rPr lang="en-US" sz="1059" dirty="0">
                <a:solidFill>
                  <a:schemeClr val="tx1"/>
                </a:solidFill>
                <a:latin typeface="Heebo" pitchFamily="2" charset="-79"/>
                <a:cs typeface="Heebo" pitchFamily="2" charset="-79"/>
              </a:rPr>
              <a:t>Flu</a:t>
            </a:r>
          </a:p>
          <a:p>
            <a:pPr marL="161093" indent="-151287">
              <a:buBlip>
                <a:blip r:embed="rId2"/>
              </a:buBlip>
            </a:pPr>
            <a:r>
              <a:rPr lang="en-US" sz="1059" dirty="0">
                <a:solidFill>
                  <a:schemeClr val="tx1"/>
                </a:solidFill>
                <a:latin typeface="Heebo" pitchFamily="2" charset="-79"/>
                <a:cs typeface="Heebo" pitchFamily="2" charset="-79"/>
              </a:rPr>
              <a:t>Gas</a:t>
            </a:r>
          </a:p>
          <a:p>
            <a:pPr marL="161093" indent="-151287">
              <a:buBlip>
                <a:blip r:embed="rId2"/>
              </a:buBlip>
            </a:pPr>
            <a:r>
              <a:rPr lang="en-US" sz="1059" dirty="0">
                <a:solidFill>
                  <a:schemeClr val="tx1"/>
                </a:solidFill>
                <a:latin typeface="Heebo" pitchFamily="2" charset="-79"/>
                <a:cs typeface="Heebo" pitchFamily="2" charset="-79"/>
              </a:rPr>
              <a:t>Gout</a:t>
            </a:r>
          </a:p>
          <a:p>
            <a:pPr marL="161093" indent="-151287">
              <a:buBlip>
                <a:blip r:embed="rId2"/>
              </a:buBlip>
            </a:pPr>
            <a:r>
              <a:rPr lang="en-US" sz="1059" dirty="0">
                <a:solidFill>
                  <a:schemeClr val="tx1"/>
                </a:solidFill>
                <a:latin typeface="Heebo" pitchFamily="2" charset="-79"/>
                <a:cs typeface="Heebo" pitchFamily="2" charset="-79"/>
              </a:rPr>
              <a:t>Headache/Migraine</a:t>
            </a:r>
          </a:p>
          <a:p>
            <a:pPr marL="161093" indent="-151287">
              <a:buBlip>
                <a:blip r:embed="rId2"/>
              </a:buBlip>
            </a:pPr>
            <a:r>
              <a:rPr lang="en-US" sz="1059" dirty="0">
                <a:solidFill>
                  <a:schemeClr val="tx1"/>
                </a:solidFill>
                <a:latin typeface="Heebo" pitchFamily="2" charset="-79"/>
                <a:cs typeface="Heebo" pitchFamily="2" charset="-79"/>
              </a:rPr>
              <a:t>Herpes</a:t>
            </a:r>
          </a:p>
          <a:p>
            <a:pPr marL="161093" indent="-151287">
              <a:buBlip>
                <a:blip r:embed="rId2"/>
              </a:buBlip>
            </a:pPr>
            <a:r>
              <a:rPr lang="en-US" sz="1059" dirty="0">
                <a:solidFill>
                  <a:schemeClr val="tx1"/>
                </a:solidFill>
                <a:latin typeface="Heebo" pitchFamily="2" charset="-79"/>
                <a:cs typeface="Heebo" pitchFamily="2" charset="-79"/>
              </a:rPr>
              <a:t>Joint Pain/Swelling</a:t>
            </a:r>
          </a:p>
          <a:p>
            <a:pPr marL="161093" indent="-151287">
              <a:buBlip>
                <a:blip r:embed="rId2"/>
              </a:buBlip>
            </a:pPr>
            <a:r>
              <a:rPr lang="en-US" sz="1059" dirty="0">
                <a:solidFill>
                  <a:schemeClr val="tx1"/>
                </a:solidFill>
                <a:latin typeface="Heebo" pitchFamily="2" charset="-79"/>
                <a:cs typeface="Heebo" pitchFamily="2" charset="-79"/>
              </a:rPr>
              <a:t>Laryngitis</a:t>
            </a:r>
          </a:p>
          <a:p>
            <a:pPr marL="161093" indent="-151287">
              <a:buBlip>
                <a:blip r:embed="rId2"/>
              </a:buBlip>
            </a:pPr>
            <a:r>
              <a:rPr lang="en-US" sz="1059" dirty="0">
                <a:solidFill>
                  <a:schemeClr val="tx1"/>
                </a:solidFill>
                <a:latin typeface="Heebo" pitchFamily="2" charset="-79"/>
                <a:cs typeface="Heebo" pitchFamily="2" charset="-79"/>
              </a:rPr>
              <a:t>Pink Eye</a:t>
            </a:r>
          </a:p>
          <a:p>
            <a:pPr marL="161093" indent="-151287">
              <a:buBlip>
                <a:blip r:embed="rId2"/>
              </a:buBlip>
            </a:pPr>
            <a:r>
              <a:rPr lang="en-US" sz="1059" dirty="0">
                <a:solidFill>
                  <a:schemeClr val="tx1"/>
                </a:solidFill>
                <a:latin typeface="Heebo" pitchFamily="2" charset="-79"/>
                <a:cs typeface="Heebo" pitchFamily="2" charset="-79"/>
              </a:rPr>
              <a:t>Poison Ivy/Oak</a:t>
            </a:r>
          </a:p>
          <a:p>
            <a:pPr marL="161093" indent="-151287">
              <a:buBlip>
                <a:blip r:embed="rId2"/>
              </a:buBlip>
            </a:pPr>
            <a:r>
              <a:rPr lang="en-US" sz="1059" dirty="0">
                <a:solidFill>
                  <a:schemeClr val="tx1"/>
                </a:solidFill>
                <a:latin typeface="Heebo" pitchFamily="2" charset="-79"/>
                <a:cs typeface="Heebo" pitchFamily="2" charset="-79"/>
              </a:rPr>
              <a:t>Rash/Skin Injury</a:t>
            </a:r>
          </a:p>
          <a:p>
            <a:pPr marL="161093" indent="-151287">
              <a:buBlip>
                <a:blip r:embed="rId2"/>
              </a:buBlip>
            </a:pPr>
            <a:r>
              <a:rPr lang="en-US" sz="1059" dirty="0">
                <a:solidFill>
                  <a:schemeClr val="tx1"/>
                </a:solidFill>
                <a:latin typeface="Heebo" pitchFamily="2" charset="-79"/>
                <a:cs typeface="Heebo" pitchFamily="2" charset="-79"/>
              </a:rPr>
              <a:t>Respiratory Infection</a:t>
            </a:r>
          </a:p>
          <a:p>
            <a:pPr marL="161093" indent="-151287">
              <a:buBlip>
                <a:blip r:embed="rId2"/>
              </a:buBlip>
            </a:pPr>
            <a:r>
              <a:rPr lang="en-US" sz="1059" dirty="0">
                <a:solidFill>
                  <a:schemeClr val="tx1"/>
                </a:solidFill>
                <a:latin typeface="Heebo" pitchFamily="2" charset="-79"/>
                <a:cs typeface="Heebo" pitchFamily="2" charset="-79"/>
              </a:rPr>
              <a:t>Sinusitis</a:t>
            </a:r>
          </a:p>
          <a:p>
            <a:pPr marL="161093" indent="-151287">
              <a:buBlip>
                <a:blip r:embed="rId2"/>
              </a:buBlip>
            </a:pPr>
            <a:r>
              <a:rPr lang="en-US" sz="1059" dirty="0">
                <a:solidFill>
                  <a:schemeClr val="tx1"/>
                </a:solidFill>
                <a:latin typeface="Heebo" pitchFamily="2" charset="-79"/>
                <a:cs typeface="Heebo" pitchFamily="2" charset="-79"/>
              </a:rPr>
              <a:t>Sore Throat</a:t>
            </a:r>
          </a:p>
          <a:p>
            <a:pPr marL="161093" indent="-151287">
              <a:buBlip>
                <a:blip r:embed="rId2"/>
              </a:buBlip>
            </a:pPr>
            <a:r>
              <a:rPr lang="en-US" sz="1059" dirty="0">
                <a:solidFill>
                  <a:schemeClr val="tx1"/>
                </a:solidFill>
                <a:latin typeface="Heebo" pitchFamily="2" charset="-79"/>
                <a:cs typeface="Heebo" pitchFamily="2" charset="-79"/>
              </a:rPr>
              <a:t>Sprains &amp; Strains</a:t>
            </a:r>
          </a:p>
          <a:p>
            <a:pPr marL="161093" indent="-151287">
              <a:buBlip>
                <a:blip r:embed="rId2"/>
              </a:buBlip>
            </a:pPr>
            <a:r>
              <a:rPr lang="en-US" sz="1059" dirty="0">
                <a:solidFill>
                  <a:schemeClr val="tx1"/>
                </a:solidFill>
                <a:latin typeface="Heebo" pitchFamily="2" charset="-79"/>
                <a:cs typeface="Heebo" pitchFamily="2" charset="-79"/>
              </a:rPr>
              <a:t>STD’s</a:t>
            </a:r>
          </a:p>
          <a:p>
            <a:pPr marL="161093" indent="-151287">
              <a:buBlip>
                <a:blip r:embed="rId2"/>
              </a:buBlip>
            </a:pPr>
            <a:r>
              <a:rPr lang="en-US" sz="1059" dirty="0">
                <a:solidFill>
                  <a:schemeClr val="tx1"/>
                </a:solidFill>
                <a:latin typeface="Heebo" pitchFamily="2" charset="-79"/>
                <a:cs typeface="Heebo" pitchFamily="2" charset="-79"/>
              </a:rPr>
              <a:t>Strep</a:t>
            </a:r>
          </a:p>
          <a:p>
            <a:pPr marL="161093" indent="-151287">
              <a:buBlip>
                <a:blip r:embed="rId2"/>
              </a:buBlip>
            </a:pPr>
            <a:r>
              <a:rPr lang="en-US" sz="1059" dirty="0">
                <a:solidFill>
                  <a:schemeClr val="tx1"/>
                </a:solidFill>
                <a:latin typeface="Heebo" pitchFamily="2" charset="-79"/>
                <a:cs typeface="Heebo" pitchFamily="2" charset="-79"/>
              </a:rPr>
              <a:t>Tonsilitis</a:t>
            </a:r>
          </a:p>
          <a:p>
            <a:pPr marL="161093" indent="-151287">
              <a:buBlip>
                <a:blip r:embed="rId2"/>
              </a:buBlip>
            </a:pPr>
            <a:r>
              <a:rPr lang="en-US" sz="1059" dirty="0">
                <a:solidFill>
                  <a:schemeClr val="tx1"/>
                </a:solidFill>
                <a:latin typeface="Heebo" pitchFamily="2" charset="-79"/>
                <a:cs typeface="Heebo" pitchFamily="2" charset="-79"/>
              </a:rPr>
              <a:t>Vaginal/Menstrual Issues</a:t>
            </a:r>
          </a:p>
          <a:p>
            <a:pPr marL="161093" indent="-151287">
              <a:buBlip>
                <a:blip r:embed="rId2"/>
              </a:buBlip>
            </a:pPr>
            <a:r>
              <a:rPr lang="en-US" sz="1059" dirty="0">
                <a:solidFill>
                  <a:schemeClr val="tx1"/>
                </a:solidFill>
                <a:latin typeface="Heebo" pitchFamily="2" charset="-79"/>
                <a:cs typeface="Heebo" pitchFamily="2" charset="-79"/>
              </a:rPr>
              <a:t>Yeast Infection</a:t>
            </a:r>
          </a:p>
          <a:p>
            <a:pPr marL="161093" indent="-151287">
              <a:buBlip>
                <a:blip r:embed="rId2"/>
              </a:buBlip>
            </a:pPr>
            <a:r>
              <a:rPr lang="en-US" sz="1059" dirty="0">
                <a:solidFill>
                  <a:schemeClr val="tx1"/>
                </a:solidFill>
                <a:latin typeface="Heebo" pitchFamily="2" charset="-79"/>
                <a:cs typeface="Heebo" pitchFamily="2" charset="-79"/>
              </a:rPr>
              <a:t>And More</a:t>
            </a:r>
          </a:p>
        </p:txBody>
      </p:sp>
      <p:sp>
        <p:nvSpPr>
          <p:cNvPr id="11" name="Text Placeholder 2">
            <a:extLst>
              <a:ext uri="{FF2B5EF4-FFF2-40B4-BE49-F238E27FC236}">
                <a16:creationId xmlns:a16="http://schemas.microsoft.com/office/drawing/2014/main" id="{B608586D-C292-6B7B-4E64-E67CDE222313}"/>
              </a:ext>
            </a:extLst>
          </p:cNvPr>
          <p:cNvSpPr txBox="1">
            <a:spLocks/>
          </p:cNvSpPr>
          <p:nvPr/>
        </p:nvSpPr>
        <p:spPr>
          <a:xfrm>
            <a:off x="6868903" y="2484757"/>
            <a:ext cx="4930964" cy="2588319"/>
          </a:xfrm>
          <a:prstGeom prst="rect">
            <a:avLst/>
          </a:prstGeom>
          <a:noFill/>
          <a:ln>
            <a:noFill/>
          </a:ln>
        </p:spPr>
        <p:txBody>
          <a:bodyPr spcFirstLastPara="1" wrap="square" lIns="99794" tIns="99794" rIns="99794" bIns="99794" numCol="2" anchor="t" anchorCtr="0">
            <a:noAutofit/>
          </a:bodyPr>
          <a:lstStyle>
            <a:defPPr marR="0" lvl="0" algn="l" rtl="0">
              <a:lnSpc>
                <a:spcPct val="100000"/>
              </a:lnSpc>
              <a:spcBef>
                <a:spcPts val="0"/>
              </a:spcBef>
              <a:spcAft>
                <a:spcPts val="0"/>
              </a:spcAft>
            </a:defPPr>
            <a:lvl1pPr marL="457200" marR="0" lvl="0" indent="-336550" algn="l" rtl="0">
              <a:lnSpc>
                <a:spcPct val="115000"/>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1pPr>
            <a:lvl2pPr marL="914400" marR="0" lvl="1"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2pPr>
            <a:lvl3pPr marL="1371600" marR="0" lvl="2"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3pPr>
            <a:lvl4pPr marL="1828800" marR="0" lvl="3"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4pPr>
            <a:lvl5pPr marL="2286000" marR="0" lvl="4"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5pPr>
            <a:lvl6pPr marL="2743200" marR="0" lvl="5"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6pPr>
            <a:lvl7pPr marL="3200400" marR="0" lvl="6"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7pPr>
            <a:lvl8pPr marL="3657600" marR="0" lvl="7"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8pPr>
            <a:lvl9pPr marL="4114800" marR="0" lvl="8"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9pPr>
          </a:lstStyle>
          <a:p>
            <a:pPr marL="161093" indent="-151287">
              <a:buBlip>
                <a:blip r:embed="rId3"/>
              </a:buBlip>
            </a:pPr>
            <a:r>
              <a:rPr lang="en-US" sz="1059" dirty="0">
                <a:solidFill>
                  <a:schemeClr val="tx1"/>
                </a:solidFill>
                <a:latin typeface="Heebo" pitchFamily="2" charset="-79"/>
                <a:cs typeface="Heebo" pitchFamily="2" charset="-79"/>
              </a:rPr>
              <a:t>ADHD</a:t>
            </a:r>
          </a:p>
          <a:p>
            <a:pPr marL="161093" indent="-151287">
              <a:buBlip>
                <a:blip r:embed="rId3"/>
              </a:buBlip>
            </a:pPr>
            <a:r>
              <a:rPr lang="en-US" sz="1059" dirty="0">
                <a:solidFill>
                  <a:schemeClr val="tx1"/>
                </a:solidFill>
                <a:latin typeface="Heebo" pitchFamily="2" charset="-79"/>
                <a:cs typeface="Heebo" pitchFamily="2" charset="-79"/>
              </a:rPr>
              <a:t>Addictions</a:t>
            </a:r>
          </a:p>
          <a:p>
            <a:pPr marL="161093" indent="-151287">
              <a:buBlip>
                <a:blip r:embed="rId3"/>
              </a:buBlip>
            </a:pPr>
            <a:r>
              <a:rPr lang="en-US" sz="1059" dirty="0">
                <a:solidFill>
                  <a:schemeClr val="tx1"/>
                </a:solidFill>
                <a:latin typeface="Heebo" pitchFamily="2" charset="-79"/>
                <a:cs typeface="Heebo" pitchFamily="2" charset="-79"/>
              </a:rPr>
              <a:t>Anger Management</a:t>
            </a:r>
          </a:p>
          <a:p>
            <a:pPr marL="161093" indent="-151287">
              <a:buBlip>
                <a:blip r:embed="rId3"/>
              </a:buBlip>
            </a:pPr>
            <a:r>
              <a:rPr lang="en-US" sz="1059" dirty="0">
                <a:solidFill>
                  <a:schemeClr val="tx1"/>
                </a:solidFill>
                <a:latin typeface="Heebo" pitchFamily="2" charset="-79"/>
                <a:cs typeface="Heebo" pitchFamily="2" charset="-79"/>
              </a:rPr>
              <a:t>Anxiety</a:t>
            </a:r>
          </a:p>
          <a:p>
            <a:pPr marL="161093" indent="-151287">
              <a:buBlip>
                <a:blip r:embed="rId3"/>
              </a:buBlip>
            </a:pPr>
            <a:r>
              <a:rPr lang="en-US" sz="1059" dirty="0">
                <a:solidFill>
                  <a:schemeClr val="tx1"/>
                </a:solidFill>
                <a:latin typeface="Heebo" pitchFamily="2" charset="-79"/>
                <a:cs typeface="Heebo" pitchFamily="2" charset="-79"/>
              </a:rPr>
              <a:t>Bipolar Disorders</a:t>
            </a:r>
          </a:p>
          <a:p>
            <a:pPr marL="161093" indent="-151287">
              <a:buBlip>
                <a:blip r:embed="rId3"/>
              </a:buBlip>
            </a:pPr>
            <a:r>
              <a:rPr lang="en-US" sz="1059" dirty="0">
                <a:solidFill>
                  <a:schemeClr val="tx1"/>
                </a:solidFill>
                <a:latin typeface="Heebo" pitchFamily="2" charset="-79"/>
                <a:cs typeface="Heebo" pitchFamily="2" charset="-79"/>
              </a:rPr>
              <a:t>Bullying</a:t>
            </a:r>
          </a:p>
          <a:p>
            <a:pPr marL="161093" indent="-151287">
              <a:buBlip>
                <a:blip r:embed="rId3"/>
              </a:buBlip>
            </a:pPr>
            <a:r>
              <a:rPr lang="en-US" sz="1059" dirty="0">
                <a:solidFill>
                  <a:schemeClr val="tx1"/>
                </a:solidFill>
                <a:latin typeface="Heebo" pitchFamily="2" charset="-79"/>
                <a:cs typeface="Heebo" pitchFamily="2" charset="-79"/>
              </a:rPr>
              <a:t>Career/Job Related Stresses</a:t>
            </a:r>
          </a:p>
          <a:p>
            <a:pPr marL="161093" indent="-151287">
              <a:buBlip>
                <a:blip r:embed="rId3"/>
              </a:buBlip>
            </a:pPr>
            <a:r>
              <a:rPr lang="en-US" sz="1059" dirty="0">
                <a:solidFill>
                  <a:schemeClr val="tx1"/>
                </a:solidFill>
                <a:latin typeface="Heebo" pitchFamily="2" charset="-79"/>
                <a:cs typeface="Heebo" pitchFamily="2" charset="-79"/>
              </a:rPr>
              <a:t>Child and Adolescent Issues</a:t>
            </a:r>
          </a:p>
          <a:p>
            <a:pPr marL="161093" indent="-151287">
              <a:buBlip>
                <a:blip r:embed="rId3"/>
              </a:buBlip>
            </a:pPr>
            <a:r>
              <a:rPr lang="en-US" sz="1059" dirty="0">
                <a:solidFill>
                  <a:schemeClr val="tx1"/>
                </a:solidFill>
                <a:latin typeface="Heebo" pitchFamily="2" charset="-79"/>
                <a:cs typeface="Heebo" pitchFamily="2" charset="-79"/>
              </a:rPr>
              <a:t>Depression</a:t>
            </a:r>
          </a:p>
          <a:p>
            <a:pPr marL="161093" indent="-151287">
              <a:buBlip>
                <a:blip r:embed="rId3"/>
              </a:buBlip>
            </a:pPr>
            <a:r>
              <a:rPr lang="en-US" sz="1059" dirty="0">
                <a:solidFill>
                  <a:schemeClr val="tx1"/>
                </a:solidFill>
                <a:latin typeface="Heebo" pitchFamily="2" charset="-79"/>
                <a:cs typeface="Heebo" pitchFamily="2" charset="-79"/>
              </a:rPr>
              <a:t>Divorce</a:t>
            </a:r>
          </a:p>
          <a:p>
            <a:pPr marL="161093" indent="-151287">
              <a:buBlip>
                <a:blip r:embed="rId3"/>
              </a:buBlip>
            </a:pPr>
            <a:r>
              <a:rPr lang="en-US" sz="1059" dirty="0">
                <a:solidFill>
                  <a:schemeClr val="tx1"/>
                </a:solidFill>
                <a:latin typeface="Heebo" pitchFamily="2" charset="-79"/>
                <a:cs typeface="Heebo" pitchFamily="2" charset="-79"/>
              </a:rPr>
              <a:t>Eating Disorders</a:t>
            </a:r>
          </a:p>
          <a:p>
            <a:pPr marL="161093" indent="-151287">
              <a:buBlip>
                <a:blip r:embed="rId3"/>
              </a:buBlip>
            </a:pPr>
            <a:r>
              <a:rPr lang="en-US" sz="1059" dirty="0">
                <a:solidFill>
                  <a:schemeClr val="tx1"/>
                </a:solidFill>
                <a:latin typeface="Heebo" pitchFamily="2" charset="-79"/>
                <a:cs typeface="Heebo" pitchFamily="2" charset="-79"/>
              </a:rPr>
              <a:t>General Life Coaching</a:t>
            </a:r>
          </a:p>
          <a:p>
            <a:pPr marL="161093" indent="-151287">
              <a:buBlip>
                <a:blip r:embed="rId3"/>
              </a:buBlip>
            </a:pPr>
            <a:r>
              <a:rPr lang="en-US" sz="1059" dirty="0">
                <a:solidFill>
                  <a:schemeClr val="tx1"/>
                </a:solidFill>
                <a:latin typeface="Heebo" pitchFamily="2" charset="-79"/>
                <a:cs typeface="Heebo" pitchFamily="2" charset="-79"/>
              </a:rPr>
              <a:t>Grief and Loss</a:t>
            </a:r>
          </a:p>
          <a:p>
            <a:pPr marL="161093" indent="-151287">
              <a:buBlip>
                <a:blip r:embed="rId3"/>
              </a:buBlip>
            </a:pPr>
            <a:r>
              <a:rPr lang="en-US" sz="1059" dirty="0">
                <a:solidFill>
                  <a:schemeClr val="tx1"/>
                </a:solidFill>
                <a:latin typeface="Heebo" pitchFamily="2" charset="-79"/>
                <a:cs typeface="Heebo" pitchFamily="2" charset="-79"/>
              </a:rPr>
              <a:t>Life Changes</a:t>
            </a:r>
          </a:p>
          <a:p>
            <a:pPr marL="161093" indent="-151287">
              <a:buBlip>
                <a:blip r:embed="rId3"/>
              </a:buBlip>
            </a:pPr>
            <a:r>
              <a:rPr lang="en-US" sz="1059" dirty="0">
                <a:solidFill>
                  <a:schemeClr val="tx1"/>
                </a:solidFill>
                <a:latin typeface="Heebo" pitchFamily="2" charset="-79"/>
                <a:cs typeface="Heebo" pitchFamily="2" charset="-79"/>
              </a:rPr>
              <a:t>Nutrition Counseling</a:t>
            </a:r>
          </a:p>
          <a:p>
            <a:pPr marL="161093" indent="-151287">
              <a:buBlip>
                <a:blip r:embed="rId3"/>
              </a:buBlip>
            </a:pPr>
            <a:r>
              <a:rPr lang="en-US" sz="1059" dirty="0">
                <a:solidFill>
                  <a:schemeClr val="tx1"/>
                </a:solidFill>
                <a:latin typeface="Heebo" pitchFamily="2" charset="-79"/>
                <a:cs typeface="Heebo" pitchFamily="2" charset="-79"/>
              </a:rPr>
              <a:t>Panic Disorders</a:t>
            </a:r>
          </a:p>
          <a:p>
            <a:pPr marL="161093" indent="-151287">
              <a:buBlip>
                <a:blip r:embed="rId3"/>
              </a:buBlip>
            </a:pPr>
            <a:r>
              <a:rPr lang="en-US" sz="1059" dirty="0">
                <a:solidFill>
                  <a:schemeClr val="tx1"/>
                </a:solidFill>
                <a:latin typeface="Heebo" pitchFamily="2" charset="-79"/>
                <a:cs typeface="Heebo" pitchFamily="2" charset="-79"/>
              </a:rPr>
              <a:t>Parenting Issues</a:t>
            </a:r>
          </a:p>
          <a:p>
            <a:pPr marL="161093" indent="-151287">
              <a:buBlip>
                <a:blip r:embed="rId3"/>
              </a:buBlip>
            </a:pPr>
            <a:r>
              <a:rPr lang="en-US" sz="1059" dirty="0">
                <a:solidFill>
                  <a:schemeClr val="tx1"/>
                </a:solidFill>
                <a:latin typeface="Heebo" pitchFamily="2" charset="-79"/>
                <a:cs typeface="Heebo" pitchFamily="2" charset="-79"/>
              </a:rPr>
              <a:t>Postpartum Depression</a:t>
            </a:r>
          </a:p>
          <a:p>
            <a:pPr marL="161093" indent="-151287">
              <a:buBlip>
                <a:blip r:embed="rId3"/>
              </a:buBlip>
            </a:pPr>
            <a:r>
              <a:rPr lang="en-US" sz="1059" dirty="0">
                <a:solidFill>
                  <a:schemeClr val="tx1"/>
                </a:solidFill>
                <a:latin typeface="Heebo" pitchFamily="2" charset="-79"/>
                <a:cs typeface="Heebo" pitchFamily="2" charset="-79"/>
              </a:rPr>
              <a:t>Relationship and Marriage Issues</a:t>
            </a:r>
          </a:p>
          <a:p>
            <a:pPr marL="161093" indent="-151287">
              <a:buBlip>
                <a:blip r:embed="rId3"/>
              </a:buBlip>
            </a:pPr>
            <a:r>
              <a:rPr lang="en-US" sz="1059" dirty="0">
                <a:solidFill>
                  <a:schemeClr val="tx1"/>
                </a:solidFill>
                <a:latin typeface="Heebo" pitchFamily="2" charset="-79"/>
                <a:cs typeface="Heebo" pitchFamily="2" charset="-79"/>
              </a:rPr>
              <a:t>Self-Image</a:t>
            </a:r>
          </a:p>
          <a:p>
            <a:pPr marL="161093" indent="-151287">
              <a:buBlip>
                <a:blip r:embed="rId3"/>
              </a:buBlip>
            </a:pPr>
            <a:r>
              <a:rPr lang="en-US" sz="1059" dirty="0">
                <a:solidFill>
                  <a:schemeClr val="tx1"/>
                </a:solidFill>
                <a:latin typeface="Heebo" pitchFamily="2" charset="-79"/>
                <a:cs typeface="Heebo" pitchFamily="2" charset="-79"/>
              </a:rPr>
              <a:t>Stress</a:t>
            </a:r>
          </a:p>
          <a:p>
            <a:pPr marL="161093" indent="-151287">
              <a:buBlip>
                <a:blip r:embed="rId3"/>
              </a:buBlip>
            </a:pPr>
            <a:r>
              <a:rPr lang="en-US" sz="1059" dirty="0">
                <a:solidFill>
                  <a:schemeClr val="tx1"/>
                </a:solidFill>
                <a:latin typeface="Heebo" pitchFamily="2" charset="-79"/>
                <a:cs typeface="Heebo" pitchFamily="2" charset="-79"/>
              </a:rPr>
              <a:t>Substance Abuse</a:t>
            </a:r>
          </a:p>
          <a:p>
            <a:pPr marL="161093" indent="-151287">
              <a:buBlip>
                <a:blip r:embed="rId3"/>
              </a:buBlip>
            </a:pPr>
            <a:r>
              <a:rPr lang="en-US" sz="1059" dirty="0">
                <a:solidFill>
                  <a:schemeClr val="tx1"/>
                </a:solidFill>
                <a:latin typeface="Heebo" pitchFamily="2" charset="-79"/>
                <a:cs typeface="Heebo" pitchFamily="2" charset="-79"/>
              </a:rPr>
              <a:t>Trauma and PTSD</a:t>
            </a:r>
          </a:p>
          <a:p>
            <a:pPr marL="161093" indent="-151287">
              <a:buBlip>
                <a:blip r:embed="rId3"/>
              </a:buBlip>
            </a:pPr>
            <a:r>
              <a:rPr lang="en-US" sz="1059" dirty="0">
                <a:solidFill>
                  <a:schemeClr val="tx1"/>
                </a:solidFill>
                <a:latin typeface="Heebo" pitchFamily="2" charset="-79"/>
                <a:cs typeface="Heebo" pitchFamily="2" charset="-79"/>
              </a:rPr>
              <a:t>And more</a:t>
            </a:r>
          </a:p>
        </p:txBody>
      </p:sp>
      <p:pic>
        <p:nvPicPr>
          <p:cNvPr id="8" name="Picture 7" descr="A purple and blue sky&#10;&#10;Description automatically generated">
            <a:extLst>
              <a:ext uri="{FF2B5EF4-FFF2-40B4-BE49-F238E27FC236}">
                <a16:creationId xmlns:a16="http://schemas.microsoft.com/office/drawing/2014/main" id="{F3754956-C50A-C831-9072-66BA4D1A5290}"/>
              </a:ext>
            </a:extLst>
          </p:cNvPr>
          <p:cNvPicPr>
            <a:picLocks noChangeAspect="1"/>
          </p:cNvPicPr>
          <p:nvPr/>
        </p:nvPicPr>
        <p:blipFill rotWithShape="1">
          <a:blip r:embed="rId4"/>
          <a:srcRect t="23273"/>
          <a:stretch/>
        </p:blipFill>
        <p:spPr>
          <a:xfrm rot="10800000">
            <a:off x="-5" y="5706952"/>
            <a:ext cx="12191999" cy="1151046"/>
          </a:xfrm>
          <a:prstGeom prst="rect">
            <a:avLst/>
          </a:prstGeom>
        </p:spPr>
      </p:pic>
      <p:pic>
        <p:nvPicPr>
          <p:cNvPr id="13" name="Picture 12" descr="A logo for a health company&#10;&#10;Description automatically generated">
            <a:extLst>
              <a:ext uri="{FF2B5EF4-FFF2-40B4-BE49-F238E27FC236}">
                <a16:creationId xmlns:a16="http://schemas.microsoft.com/office/drawing/2014/main" id="{177CD5B5-4D50-A6CB-2372-8C177CD4043C}"/>
              </a:ext>
            </a:extLst>
          </p:cNvPr>
          <p:cNvPicPr>
            <a:picLocks noChangeAspect="1"/>
          </p:cNvPicPr>
          <p:nvPr/>
        </p:nvPicPr>
        <p:blipFill>
          <a:blip r:embed="rId5"/>
          <a:stretch>
            <a:fillRect/>
          </a:stretch>
        </p:blipFill>
        <p:spPr>
          <a:xfrm>
            <a:off x="10072677" y="5839697"/>
            <a:ext cx="1930400" cy="863600"/>
          </a:xfrm>
          <a:prstGeom prst="rect">
            <a:avLst/>
          </a:prstGeom>
        </p:spPr>
      </p:pic>
    </p:spTree>
    <p:extLst>
      <p:ext uri="{BB962C8B-B14F-4D97-AF65-F5344CB8AC3E}">
        <p14:creationId xmlns:p14="http://schemas.microsoft.com/office/powerpoint/2010/main" val="1705807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5;p16">
            <a:extLst>
              <a:ext uri="{FF2B5EF4-FFF2-40B4-BE49-F238E27FC236}">
                <a16:creationId xmlns:a16="http://schemas.microsoft.com/office/drawing/2014/main" id="{583C2941-2A23-8C2D-7663-B0DC62900559}"/>
              </a:ext>
            </a:extLst>
          </p:cNvPr>
          <p:cNvSpPr txBox="1">
            <a:spLocks/>
          </p:cNvSpPr>
          <p:nvPr/>
        </p:nvSpPr>
        <p:spPr>
          <a:xfrm>
            <a:off x="415600" y="1939285"/>
            <a:ext cx="7267153" cy="2979430"/>
          </a:xfrm>
          <a:prstGeom prst="rect">
            <a:avLst/>
          </a:prstGeom>
          <a:noFill/>
          <a:ln>
            <a:noFill/>
          </a:ln>
        </p:spPr>
        <p:txBody>
          <a:bodyPr spcFirstLastPara="1" wrap="square" lIns="99794" tIns="99794" rIns="99794" bIns="99794" anchor="t" anchorCtr="0">
            <a:normAutofit/>
          </a:bodyPr>
          <a:lstStyle>
            <a:defPPr marR="0" lvl="0" algn="l" rtl="0">
              <a:lnSpc>
                <a:spcPct val="100000"/>
              </a:lnSpc>
              <a:spcBef>
                <a:spcPts val="0"/>
              </a:spcBef>
              <a:spcAft>
                <a:spcPts val="0"/>
              </a:spcAft>
            </a:defPPr>
            <a:lvl1pPr marL="457200" marR="0" lvl="0" indent="-336550" algn="l" rtl="0">
              <a:lnSpc>
                <a:spcPct val="115000"/>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1pPr>
            <a:lvl2pPr marL="914400" marR="0" lvl="1"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2pPr>
            <a:lvl3pPr marL="1371600" marR="0" lvl="2"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3pPr>
            <a:lvl4pPr marL="1828800" marR="0" lvl="3"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4pPr>
            <a:lvl5pPr marL="2286000" marR="0" lvl="4"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5pPr>
            <a:lvl6pPr marL="2743200" marR="0" lvl="5"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6pPr>
            <a:lvl7pPr marL="3200400" marR="0" lvl="6"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7pPr>
            <a:lvl8pPr marL="3657600" marR="0" lvl="7"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8pPr>
            <a:lvl9pPr marL="4114800" marR="0" lvl="8"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9pPr>
          </a:lstStyle>
          <a:p>
            <a:pPr marL="0" indent="0">
              <a:buNone/>
            </a:pPr>
            <a:r>
              <a:rPr lang="en-US" sz="1765" dirty="0">
                <a:solidFill>
                  <a:schemeClr val="dk1"/>
                </a:solidFill>
                <a:latin typeface="Heebo Light"/>
                <a:ea typeface="Heebo Light"/>
                <a:cs typeface="Heebo Light"/>
                <a:sym typeface="Heebo Light"/>
              </a:rPr>
              <a:t>At Home Lab Testing </a:t>
            </a:r>
          </a:p>
          <a:p>
            <a:r>
              <a:rPr lang="en-US" sz="1059" dirty="0">
                <a:solidFill>
                  <a:schemeClr val="dk1"/>
                </a:solidFill>
                <a:latin typeface="Heebo"/>
                <a:ea typeface="Heebo"/>
                <a:cs typeface="Heebo"/>
                <a:sym typeface="Heebo"/>
              </a:rPr>
              <a:t>Easy to use kits sent directly to your doorstep. The kits include a variety of test, such as: Complete Metabolic Panel, Complete Blood Count, Enhanced Lipid Panel and more. All designed to be proactive in individual’s health. </a:t>
            </a:r>
            <a:r>
              <a:rPr lang="en-US" sz="1059" b="1" dirty="0">
                <a:solidFill>
                  <a:schemeClr val="dk1"/>
                </a:solidFill>
                <a:latin typeface="Heebo"/>
                <a:ea typeface="Heebo"/>
                <a:cs typeface="Heebo"/>
                <a:sym typeface="Heebo"/>
              </a:rPr>
              <a:t>(Employee Only)</a:t>
            </a:r>
          </a:p>
          <a:p>
            <a:pPr marL="120650" indent="0">
              <a:buNone/>
            </a:pPr>
            <a:endParaRPr lang="en-US" sz="1059" b="1" dirty="0">
              <a:solidFill>
                <a:schemeClr val="dk1"/>
              </a:solidFill>
              <a:latin typeface="Heebo"/>
              <a:ea typeface="Heebo"/>
              <a:cs typeface="Heebo"/>
              <a:sym typeface="Heebo"/>
            </a:endParaRPr>
          </a:p>
          <a:p>
            <a:pPr marL="0" indent="0">
              <a:buNone/>
            </a:pPr>
            <a:r>
              <a:rPr lang="en-US" sz="1765" dirty="0">
                <a:solidFill>
                  <a:schemeClr val="dk1"/>
                </a:solidFill>
                <a:latin typeface="Heebo Light"/>
                <a:ea typeface="Heebo Light"/>
                <a:cs typeface="Heebo Light"/>
                <a:sym typeface="Heebo Light"/>
              </a:rPr>
              <a:t>Vitals Tracking</a:t>
            </a:r>
          </a:p>
          <a:p>
            <a:r>
              <a:rPr lang="en-US" sz="1059" dirty="0">
                <a:solidFill>
                  <a:schemeClr val="dk1"/>
                </a:solidFill>
                <a:latin typeface="Heebo"/>
                <a:ea typeface="Heebo"/>
                <a:cs typeface="Heebo"/>
                <a:sym typeface="Heebo"/>
              </a:rPr>
              <a:t>Monitor your vitals, set goals and build healthy habits with personalized insights all from the comfort of your home. </a:t>
            </a:r>
            <a:r>
              <a:rPr lang="en-US" sz="1059" b="1" dirty="0">
                <a:solidFill>
                  <a:schemeClr val="dk1"/>
                </a:solidFill>
                <a:latin typeface="Heebo"/>
                <a:ea typeface="Heebo"/>
                <a:cs typeface="Heebo"/>
                <a:sym typeface="Heebo"/>
              </a:rPr>
              <a:t>(Employee plus Family)</a:t>
            </a:r>
          </a:p>
          <a:p>
            <a:pPr marL="120650" indent="0">
              <a:buNone/>
            </a:pPr>
            <a:endParaRPr lang="en-US" sz="1059" b="1" dirty="0">
              <a:solidFill>
                <a:schemeClr val="dk1"/>
              </a:solidFill>
              <a:latin typeface="Heebo"/>
              <a:ea typeface="Heebo"/>
              <a:cs typeface="Heebo"/>
              <a:sym typeface="Heebo"/>
            </a:endParaRPr>
          </a:p>
          <a:p>
            <a:pPr marL="0" indent="0">
              <a:buNone/>
            </a:pPr>
            <a:r>
              <a:rPr lang="en-US" sz="1765" dirty="0">
                <a:solidFill>
                  <a:schemeClr val="dk1"/>
                </a:solidFill>
                <a:latin typeface="Heebo Light"/>
                <a:ea typeface="Heebo Light"/>
                <a:cs typeface="Heebo Light"/>
                <a:sym typeface="Heebo Light"/>
              </a:rPr>
              <a:t>Unlimited Virtual Veterinary Consultations 24/7</a:t>
            </a:r>
          </a:p>
          <a:p>
            <a:r>
              <a:rPr lang="en-US" sz="1059" dirty="0">
                <a:solidFill>
                  <a:schemeClr val="dk1"/>
                </a:solidFill>
                <a:latin typeface="Heebo"/>
                <a:ea typeface="Heebo"/>
                <a:cs typeface="Heebo"/>
                <a:sym typeface="Heebo"/>
              </a:rPr>
              <a:t>Our Licensed Veterinary professionals inform, advise and guide you on the steps to take for the health and well-being </a:t>
            </a:r>
            <a:r>
              <a:rPr lang="en-US" sz="1100" dirty="0">
                <a:solidFill>
                  <a:srgbClr val="000000"/>
                </a:solidFill>
                <a:effectLst/>
                <a:latin typeface="Helvetica" pitchFamily="2" charset="0"/>
              </a:rPr>
              <a:t>for cats, dogs, horses, birds, and more.  </a:t>
            </a:r>
            <a:r>
              <a:rPr lang="en-US" sz="1059" b="1" dirty="0">
                <a:solidFill>
                  <a:schemeClr val="dk1"/>
                </a:solidFill>
                <a:latin typeface="Heebo"/>
                <a:ea typeface="Heebo"/>
                <a:cs typeface="Heebo"/>
                <a:sym typeface="Heebo"/>
              </a:rPr>
              <a:t>(Employee plus Family)</a:t>
            </a:r>
          </a:p>
          <a:p>
            <a:pPr marL="0" indent="0">
              <a:buNone/>
            </a:pPr>
            <a:endParaRPr lang="en-US" sz="1059" dirty="0">
              <a:solidFill>
                <a:schemeClr val="dk1"/>
              </a:solidFill>
              <a:latin typeface="Heebo"/>
              <a:ea typeface="Heebo"/>
              <a:cs typeface="Heebo"/>
              <a:sym typeface="Heebo"/>
            </a:endParaRPr>
          </a:p>
        </p:txBody>
      </p:sp>
      <p:sp>
        <p:nvSpPr>
          <p:cNvPr id="2" name="Title 1">
            <a:extLst>
              <a:ext uri="{FF2B5EF4-FFF2-40B4-BE49-F238E27FC236}">
                <a16:creationId xmlns:a16="http://schemas.microsoft.com/office/drawing/2014/main" id="{A1E2E1AA-FC49-B43D-310E-E85A5A6FA498}"/>
              </a:ext>
            </a:extLst>
          </p:cNvPr>
          <p:cNvSpPr>
            <a:spLocks noGrp="1"/>
          </p:cNvSpPr>
          <p:nvPr>
            <p:ph type="title"/>
          </p:nvPr>
        </p:nvSpPr>
        <p:spPr/>
        <p:txBody>
          <a:bodyPr>
            <a:normAutofit/>
          </a:bodyPr>
          <a:lstStyle/>
          <a:p>
            <a:pPr defTabSz="806867">
              <a:lnSpc>
                <a:spcPct val="100000"/>
              </a:lnSpc>
              <a:defRPr/>
            </a:pPr>
            <a:r>
              <a:rPr lang="en-US" sz="3265" kern="0" dirty="0">
                <a:latin typeface="Heebo Light"/>
                <a:ea typeface="Heebo Light"/>
                <a:cs typeface="Heebo Light"/>
                <a:sym typeface="Heebo Light"/>
              </a:rPr>
              <a:t>Additional</a:t>
            </a:r>
            <a:r>
              <a:rPr lang="en-US" sz="3265" kern="0" dirty="0">
                <a:solidFill>
                  <a:srgbClr val="0C4EF9"/>
                </a:solidFill>
                <a:latin typeface="Heebo Light"/>
                <a:ea typeface="Heebo Light"/>
                <a:cs typeface="Heebo Light"/>
                <a:sym typeface="Heebo Light"/>
              </a:rPr>
              <a:t> </a:t>
            </a:r>
            <a:r>
              <a:rPr lang="en-US" sz="3265" kern="0" dirty="0">
                <a:solidFill>
                  <a:srgbClr val="000000"/>
                </a:solidFill>
                <a:latin typeface="Heebo Light"/>
                <a:ea typeface="Heebo Light"/>
                <a:cs typeface="Heebo Light"/>
                <a:sym typeface="Heebo Light"/>
              </a:rPr>
              <a:t>Benefits of </a:t>
            </a:r>
            <a:r>
              <a:rPr lang="en-US" sz="3265" kern="0" dirty="0">
                <a:solidFill>
                  <a:srgbClr val="0C4EF9"/>
                </a:solidFill>
                <a:latin typeface="Heebo Light"/>
                <a:ea typeface="Heebo Light"/>
                <a:cs typeface="Heebo Light"/>
                <a:sym typeface="Heebo Light"/>
              </a:rPr>
              <a:t>The</a:t>
            </a:r>
            <a:r>
              <a:rPr lang="en-US" sz="3265" kern="0" dirty="0">
                <a:solidFill>
                  <a:srgbClr val="0C4EF9"/>
                </a:solidFill>
                <a:latin typeface="Heebo"/>
                <a:ea typeface="Heebo"/>
                <a:cs typeface="Heebo"/>
                <a:sym typeface="Heebo"/>
              </a:rPr>
              <a:t> </a:t>
            </a:r>
            <a:r>
              <a:rPr lang="en-US" sz="3265" kern="0" dirty="0">
                <a:solidFill>
                  <a:srgbClr val="0C4EF9"/>
                </a:solidFill>
                <a:latin typeface="Heebo Black"/>
                <a:ea typeface="Heebo Black"/>
                <a:cs typeface="Heebo Black"/>
                <a:sym typeface="Heebo Black"/>
              </a:rPr>
              <a:t>CHAMP</a:t>
            </a:r>
            <a:r>
              <a:rPr lang="en-US" sz="3265" kern="0" dirty="0">
                <a:solidFill>
                  <a:srgbClr val="0C4EF9"/>
                </a:solidFill>
                <a:latin typeface="Heebo"/>
                <a:ea typeface="Heebo"/>
                <a:cs typeface="Heebo"/>
                <a:sym typeface="Heebo"/>
              </a:rPr>
              <a:t> </a:t>
            </a:r>
            <a:r>
              <a:rPr lang="en-US" sz="3265" kern="0" dirty="0">
                <a:solidFill>
                  <a:srgbClr val="0C4EF9"/>
                </a:solidFill>
                <a:latin typeface="Heebo Light"/>
                <a:ea typeface="Heebo Light"/>
                <a:cs typeface="Heebo Light"/>
                <a:sym typeface="Heebo Light"/>
              </a:rPr>
              <a:t>Plan</a:t>
            </a:r>
            <a:r>
              <a:rPr lang="en-US" sz="3265" dirty="0">
                <a:solidFill>
                  <a:srgbClr val="0C4EF9"/>
                </a:solidFill>
                <a:latin typeface="Trebuchet MS" panose="020B0703020202090204" pitchFamily="34" charset="0"/>
              </a:rPr>
              <a:t>™</a:t>
            </a:r>
            <a:endParaRPr lang="en-US" dirty="0"/>
          </a:p>
        </p:txBody>
      </p:sp>
      <p:pic>
        <p:nvPicPr>
          <p:cNvPr id="11" name="Picture 10" descr="A purple and blue sky&#10;&#10;Description automatically generated">
            <a:extLst>
              <a:ext uri="{FF2B5EF4-FFF2-40B4-BE49-F238E27FC236}">
                <a16:creationId xmlns:a16="http://schemas.microsoft.com/office/drawing/2014/main" id="{A0B26CBD-45A3-796A-5FBF-BC020A9A950E}"/>
              </a:ext>
            </a:extLst>
          </p:cNvPr>
          <p:cNvPicPr>
            <a:picLocks noChangeAspect="1"/>
          </p:cNvPicPr>
          <p:nvPr/>
        </p:nvPicPr>
        <p:blipFill rotWithShape="1">
          <a:blip r:embed="rId2"/>
          <a:srcRect t="23273"/>
          <a:stretch/>
        </p:blipFill>
        <p:spPr>
          <a:xfrm rot="10800000">
            <a:off x="1" y="5706954"/>
            <a:ext cx="12191999" cy="1151046"/>
          </a:xfrm>
          <a:prstGeom prst="rect">
            <a:avLst/>
          </a:prstGeom>
        </p:spPr>
      </p:pic>
      <p:pic>
        <p:nvPicPr>
          <p:cNvPr id="8" name="Picture 7" descr="A logo for a health company&#10;&#10;Description automatically generated">
            <a:extLst>
              <a:ext uri="{FF2B5EF4-FFF2-40B4-BE49-F238E27FC236}">
                <a16:creationId xmlns:a16="http://schemas.microsoft.com/office/drawing/2014/main" id="{EDE1E541-539C-1649-4287-0292DA1243F4}"/>
              </a:ext>
            </a:extLst>
          </p:cNvPr>
          <p:cNvPicPr>
            <a:picLocks noChangeAspect="1"/>
          </p:cNvPicPr>
          <p:nvPr/>
        </p:nvPicPr>
        <p:blipFill>
          <a:blip r:embed="rId3"/>
          <a:stretch>
            <a:fillRect/>
          </a:stretch>
        </p:blipFill>
        <p:spPr>
          <a:xfrm>
            <a:off x="10072677" y="5839697"/>
            <a:ext cx="1930400" cy="863600"/>
          </a:xfrm>
          <a:prstGeom prst="rect">
            <a:avLst/>
          </a:prstGeom>
        </p:spPr>
      </p:pic>
      <p:pic>
        <p:nvPicPr>
          <p:cNvPr id="10" name="Picture 9" descr="A screenshot of a phone&#10;&#10;AI-generated content may be incorrect.">
            <a:extLst>
              <a:ext uri="{FF2B5EF4-FFF2-40B4-BE49-F238E27FC236}">
                <a16:creationId xmlns:a16="http://schemas.microsoft.com/office/drawing/2014/main" id="{4C00E0E1-648E-2519-16AB-6FAFB173BB17}"/>
              </a:ext>
            </a:extLst>
          </p:cNvPr>
          <p:cNvPicPr>
            <a:picLocks noChangeAspect="1"/>
          </p:cNvPicPr>
          <p:nvPr/>
        </p:nvPicPr>
        <p:blipFill>
          <a:blip r:embed="rId4"/>
          <a:stretch>
            <a:fillRect/>
          </a:stretch>
        </p:blipFill>
        <p:spPr>
          <a:xfrm>
            <a:off x="7890718" y="-349623"/>
            <a:ext cx="4112359" cy="6858000"/>
          </a:xfrm>
          <a:prstGeom prst="rect">
            <a:avLst/>
          </a:prstGeom>
        </p:spPr>
      </p:pic>
    </p:spTree>
    <p:extLst>
      <p:ext uri="{BB962C8B-B14F-4D97-AF65-F5344CB8AC3E}">
        <p14:creationId xmlns:p14="http://schemas.microsoft.com/office/powerpoint/2010/main" val="709423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10F384F-DE41-7505-B9CE-84E8BA6BD883}"/>
              </a:ext>
            </a:extLst>
          </p:cNvPr>
          <p:cNvSpPr>
            <a:spLocks noGrp="1"/>
          </p:cNvSpPr>
          <p:nvPr>
            <p:ph type="title"/>
          </p:nvPr>
        </p:nvSpPr>
        <p:spPr>
          <a:xfrm>
            <a:off x="415630" y="419338"/>
            <a:ext cx="11360727" cy="763676"/>
          </a:xfrm>
        </p:spPr>
        <p:txBody>
          <a:bodyPr>
            <a:normAutofit/>
          </a:bodyPr>
          <a:lstStyle/>
          <a:p>
            <a:pPr defTabSz="806867">
              <a:lnSpc>
                <a:spcPct val="100000"/>
              </a:lnSpc>
              <a:defRPr/>
            </a:pPr>
            <a:r>
              <a:rPr lang="en-US" sz="3177" dirty="0">
                <a:solidFill>
                  <a:srgbClr val="0C4EF9"/>
                </a:solidFill>
                <a:latin typeface="Heebo Light"/>
                <a:ea typeface="Heebo Light"/>
                <a:cs typeface="Heebo Light"/>
                <a:sym typeface="Heebo Light"/>
              </a:rPr>
              <a:t>The</a:t>
            </a:r>
            <a:r>
              <a:rPr lang="en-US" sz="3177" dirty="0">
                <a:solidFill>
                  <a:srgbClr val="0C4EF9"/>
                </a:solidFill>
                <a:latin typeface="Heebo"/>
                <a:ea typeface="Heebo"/>
                <a:cs typeface="Heebo"/>
                <a:sym typeface="Heebo"/>
              </a:rPr>
              <a:t> </a:t>
            </a:r>
            <a:r>
              <a:rPr lang="en-US" sz="3177" dirty="0">
                <a:solidFill>
                  <a:srgbClr val="0C4EF9"/>
                </a:solidFill>
                <a:latin typeface="Heebo Black"/>
                <a:ea typeface="Heebo Black"/>
                <a:cs typeface="Heebo Black"/>
                <a:sym typeface="Heebo Black"/>
              </a:rPr>
              <a:t>CHAMP</a:t>
            </a:r>
            <a:r>
              <a:rPr lang="en-US" sz="3177" dirty="0">
                <a:solidFill>
                  <a:srgbClr val="0C4EF9"/>
                </a:solidFill>
                <a:latin typeface="Heebo"/>
                <a:ea typeface="Heebo"/>
                <a:cs typeface="Heebo"/>
                <a:sym typeface="Heebo"/>
              </a:rPr>
              <a:t> </a:t>
            </a:r>
            <a:r>
              <a:rPr lang="en-US" sz="3177" dirty="0">
                <a:solidFill>
                  <a:srgbClr val="0C4EF9"/>
                </a:solidFill>
                <a:latin typeface="Heebo Light"/>
                <a:ea typeface="Heebo Light"/>
                <a:cs typeface="Heebo Light"/>
                <a:sym typeface="Heebo Light"/>
              </a:rPr>
              <a:t>Plan</a:t>
            </a:r>
            <a:r>
              <a:rPr lang="en-US" sz="3177" dirty="0">
                <a:solidFill>
                  <a:srgbClr val="0C4EF9"/>
                </a:solidFill>
                <a:latin typeface="Trebuchet MS" panose="020B0703020202090204" pitchFamily="34" charset="0"/>
              </a:rPr>
              <a:t>™</a:t>
            </a:r>
            <a:r>
              <a:rPr lang="en-US" sz="3177" dirty="0">
                <a:solidFill>
                  <a:srgbClr val="0C4EF9"/>
                </a:solidFill>
                <a:latin typeface="Heebo"/>
                <a:ea typeface="Heebo"/>
                <a:cs typeface="Heebo"/>
                <a:sym typeface="Heebo"/>
              </a:rPr>
              <a:t> </a:t>
            </a:r>
            <a:r>
              <a:rPr lang="en-US" sz="3177" dirty="0">
                <a:latin typeface="Heebo"/>
                <a:ea typeface="Heebo"/>
                <a:cs typeface="Heebo"/>
                <a:sym typeface="Heebo"/>
              </a:rPr>
              <a:t>Introducing CHAMP </a:t>
            </a:r>
            <a:r>
              <a:rPr lang="en" sz="3177" b="1" dirty="0">
                <a:latin typeface="Heebo Light"/>
                <a:ea typeface="Heebo Light"/>
                <a:cs typeface="Heebo Light"/>
                <a:sym typeface="Heebo Light"/>
              </a:rPr>
              <a:t>Proactive</a:t>
            </a:r>
            <a:endParaRPr lang="en-US" b="1" dirty="0"/>
          </a:p>
        </p:txBody>
      </p:sp>
      <p:pic>
        <p:nvPicPr>
          <p:cNvPr id="8" name="Picture 7" descr="A purple and blue sky&#10;&#10;Description automatically generated">
            <a:extLst>
              <a:ext uri="{FF2B5EF4-FFF2-40B4-BE49-F238E27FC236}">
                <a16:creationId xmlns:a16="http://schemas.microsoft.com/office/drawing/2014/main" id="{A309E5B7-AA3B-DA5D-BE93-84D0CDD92107}"/>
              </a:ext>
            </a:extLst>
          </p:cNvPr>
          <p:cNvPicPr>
            <a:picLocks noChangeAspect="1"/>
          </p:cNvPicPr>
          <p:nvPr/>
        </p:nvPicPr>
        <p:blipFill rotWithShape="1">
          <a:blip r:embed="rId3"/>
          <a:srcRect t="23273"/>
          <a:stretch/>
        </p:blipFill>
        <p:spPr>
          <a:xfrm rot="10800000">
            <a:off x="-5" y="5706952"/>
            <a:ext cx="12191999" cy="1151046"/>
          </a:xfrm>
          <a:prstGeom prst="rect">
            <a:avLst/>
          </a:prstGeom>
        </p:spPr>
      </p:pic>
      <p:pic>
        <p:nvPicPr>
          <p:cNvPr id="12" name="Picture 11" descr="A logo for a health company&#10;&#10;Description automatically generated">
            <a:extLst>
              <a:ext uri="{FF2B5EF4-FFF2-40B4-BE49-F238E27FC236}">
                <a16:creationId xmlns:a16="http://schemas.microsoft.com/office/drawing/2014/main" id="{86D16B61-C687-3986-16F1-EE1DD3FC98DE}"/>
              </a:ext>
            </a:extLst>
          </p:cNvPr>
          <p:cNvPicPr>
            <a:picLocks noChangeAspect="1"/>
          </p:cNvPicPr>
          <p:nvPr/>
        </p:nvPicPr>
        <p:blipFill>
          <a:blip r:embed="rId4"/>
          <a:stretch>
            <a:fillRect/>
          </a:stretch>
        </p:blipFill>
        <p:spPr>
          <a:xfrm>
            <a:off x="10072677" y="5839697"/>
            <a:ext cx="1930400" cy="863600"/>
          </a:xfrm>
          <a:prstGeom prst="rect">
            <a:avLst/>
          </a:prstGeom>
        </p:spPr>
      </p:pic>
      <p:pic>
        <p:nvPicPr>
          <p:cNvPr id="21" name="Picture 20" descr="A screenshot of a cell phone&#10;&#10;Description automatically generated">
            <a:extLst>
              <a:ext uri="{FF2B5EF4-FFF2-40B4-BE49-F238E27FC236}">
                <a16:creationId xmlns:a16="http://schemas.microsoft.com/office/drawing/2014/main" id="{7257DC6E-222A-D292-0FCD-4A6F1637C514}"/>
              </a:ext>
            </a:extLst>
          </p:cNvPr>
          <p:cNvPicPr>
            <a:picLocks noChangeAspect="1"/>
          </p:cNvPicPr>
          <p:nvPr/>
        </p:nvPicPr>
        <p:blipFill>
          <a:blip r:embed="rId5"/>
          <a:stretch>
            <a:fillRect/>
          </a:stretch>
        </p:blipFill>
        <p:spPr>
          <a:xfrm>
            <a:off x="325132" y="707050"/>
            <a:ext cx="2684313" cy="5818093"/>
          </a:xfrm>
          <a:prstGeom prst="rect">
            <a:avLst/>
          </a:prstGeom>
        </p:spPr>
      </p:pic>
      <p:pic>
        <p:nvPicPr>
          <p:cNvPr id="23" name="Picture 22" descr="A screenshot of a phone&#10;&#10;Description automatically generated">
            <a:extLst>
              <a:ext uri="{FF2B5EF4-FFF2-40B4-BE49-F238E27FC236}">
                <a16:creationId xmlns:a16="http://schemas.microsoft.com/office/drawing/2014/main" id="{B0726845-F979-6C7F-CE08-41EB1045A0FE}"/>
              </a:ext>
            </a:extLst>
          </p:cNvPr>
          <p:cNvPicPr>
            <a:picLocks noChangeAspect="1"/>
          </p:cNvPicPr>
          <p:nvPr/>
        </p:nvPicPr>
        <p:blipFill>
          <a:blip r:embed="rId6"/>
          <a:stretch>
            <a:fillRect/>
          </a:stretch>
        </p:blipFill>
        <p:spPr>
          <a:xfrm>
            <a:off x="3009445" y="707050"/>
            <a:ext cx="2688155" cy="5826419"/>
          </a:xfrm>
          <a:prstGeom prst="rect">
            <a:avLst/>
          </a:prstGeom>
        </p:spPr>
      </p:pic>
      <p:pic>
        <p:nvPicPr>
          <p:cNvPr id="2" name="Picture 1" descr="A screenshot of a phone&#10;&#10;AI-generated content may be incorrect.">
            <a:extLst>
              <a:ext uri="{FF2B5EF4-FFF2-40B4-BE49-F238E27FC236}">
                <a16:creationId xmlns:a16="http://schemas.microsoft.com/office/drawing/2014/main" id="{42F0CD6F-4148-FD3A-4EA8-DD9E4CEE37F0}"/>
              </a:ext>
            </a:extLst>
          </p:cNvPr>
          <p:cNvPicPr>
            <a:picLocks noChangeAspect="1"/>
          </p:cNvPicPr>
          <p:nvPr/>
        </p:nvPicPr>
        <p:blipFill>
          <a:blip r:embed="rId7"/>
          <a:stretch>
            <a:fillRect/>
          </a:stretch>
        </p:blipFill>
        <p:spPr>
          <a:xfrm>
            <a:off x="8028510" y="855313"/>
            <a:ext cx="3319227" cy="5535328"/>
          </a:xfrm>
          <a:prstGeom prst="rect">
            <a:avLst/>
          </a:prstGeom>
        </p:spPr>
      </p:pic>
      <p:sp>
        <p:nvSpPr>
          <p:cNvPr id="3" name="Google Shape;106;p16">
            <a:extLst>
              <a:ext uri="{FF2B5EF4-FFF2-40B4-BE49-F238E27FC236}">
                <a16:creationId xmlns:a16="http://schemas.microsoft.com/office/drawing/2014/main" id="{C275D36C-B48D-7302-1AA0-5154CA491F97}"/>
              </a:ext>
            </a:extLst>
          </p:cNvPr>
          <p:cNvSpPr txBox="1"/>
          <p:nvPr/>
        </p:nvSpPr>
        <p:spPr>
          <a:xfrm>
            <a:off x="234145" y="6150950"/>
            <a:ext cx="7650993" cy="440775"/>
          </a:xfrm>
          <a:prstGeom prst="rect">
            <a:avLst/>
          </a:prstGeom>
          <a:noFill/>
          <a:ln>
            <a:noFill/>
          </a:ln>
        </p:spPr>
        <p:txBody>
          <a:bodyPr spcFirstLastPara="1" wrap="square" lIns="113100" tIns="113100" rIns="113100" bIns="113100" anchor="t" anchorCtr="0">
            <a:spAutoFit/>
          </a:bodyPr>
          <a:lstStyle/>
          <a:p>
            <a:pPr>
              <a:lnSpc>
                <a:spcPct val="115000"/>
              </a:lnSpc>
            </a:pPr>
            <a:r>
              <a:rPr lang="en-US" sz="1200" dirty="0">
                <a:solidFill>
                  <a:schemeClr val="lt1"/>
                </a:solidFill>
                <a:latin typeface="Heebo Light"/>
                <a:ea typeface="Heebo Light"/>
                <a:cs typeface="Heebo Light"/>
                <a:sym typeface="Heebo Light"/>
              </a:rPr>
              <a:t>*Each interaction with the Champ Plan </a:t>
            </a:r>
            <a:r>
              <a:rPr lang="en" sz="1200" dirty="0">
                <a:solidFill>
                  <a:schemeClr val="lt1"/>
                </a:solidFill>
                <a:latin typeface="Heebo Light"/>
                <a:ea typeface="Heebo Light"/>
                <a:cs typeface="Heebo Light"/>
                <a:sym typeface="Heebo Light"/>
              </a:rPr>
              <a:t>generates CPT Codes to help substantiate the Champ Plan benefits.</a:t>
            </a:r>
            <a:endParaRPr sz="1200" dirty="0">
              <a:solidFill>
                <a:schemeClr val="lt1"/>
              </a:solidFill>
              <a:latin typeface="Heebo Light"/>
              <a:ea typeface="Heebo Light"/>
              <a:cs typeface="Heebo Light"/>
              <a:sym typeface="Heebo Light"/>
            </a:endParaRPr>
          </a:p>
        </p:txBody>
      </p:sp>
      <p:pic>
        <p:nvPicPr>
          <p:cNvPr id="25" name="Picture 24" descr="A screenshot of a cell phone&#10;&#10;Description automatically generated">
            <a:extLst>
              <a:ext uri="{FF2B5EF4-FFF2-40B4-BE49-F238E27FC236}">
                <a16:creationId xmlns:a16="http://schemas.microsoft.com/office/drawing/2014/main" id="{55F34D4A-DCCE-ACB5-D25D-003EF404928B}"/>
              </a:ext>
            </a:extLst>
          </p:cNvPr>
          <p:cNvPicPr>
            <a:picLocks noChangeAspect="1"/>
          </p:cNvPicPr>
          <p:nvPr/>
        </p:nvPicPr>
        <p:blipFill>
          <a:blip r:embed="rId8"/>
          <a:stretch>
            <a:fillRect/>
          </a:stretch>
        </p:blipFill>
        <p:spPr>
          <a:xfrm>
            <a:off x="5662073" y="707050"/>
            <a:ext cx="2688154" cy="5826419"/>
          </a:xfrm>
          <a:prstGeom prst="rect">
            <a:avLst/>
          </a:prstGeom>
        </p:spPr>
      </p:pic>
    </p:spTree>
    <p:extLst>
      <p:ext uri="{BB962C8B-B14F-4D97-AF65-F5344CB8AC3E}">
        <p14:creationId xmlns:p14="http://schemas.microsoft.com/office/powerpoint/2010/main" val="363630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9AE28-5378-9D26-9557-2BBFC6888CF8}"/>
            </a:ext>
          </a:extLst>
        </p:cNvPr>
        <p:cNvGrpSpPr/>
        <p:nvPr/>
      </p:nvGrpSpPr>
      <p:grpSpPr>
        <a:xfrm>
          <a:off x="0" y="0"/>
          <a:ext cx="0" cy="0"/>
          <a:chOff x="0" y="0"/>
          <a:chExt cx="0" cy="0"/>
        </a:xfrm>
      </p:grpSpPr>
      <p:pic>
        <p:nvPicPr>
          <p:cNvPr id="18" name="Picture 17" descr="A purple and blue sky&#10;&#10;Description automatically generated">
            <a:extLst>
              <a:ext uri="{FF2B5EF4-FFF2-40B4-BE49-F238E27FC236}">
                <a16:creationId xmlns:a16="http://schemas.microsoft.com/office/drawing/2014/main" id="{B2688053-143C-1EC4-D55A-3E22AB5CA1AB}"/>
              </a:ext>
            </a:extLst>
          </p:cNvPr>
          <p:cNvPicPr>
            <a:picLocks noChangeAspect="1"/>
          </p:cNvPicPr>
          <p:nvPr/>
        </p:nvPicPr>
        <p:blipFill rotWithShape="1">
          <a:blip r:embed="rId2"/>
          <a:srcRect t="23273"/>
          <a:stretch/>
        </p:blipFill>
        <p:spPr>
          <a:xfrm rot="10800000">
            <a:off x="-37" y="5706954"/>
            <a:ext cx="12191999" cy="1151046"/>
          </a:xfrm>
          <a:prstGeom prst="rect">
            <a:avLst/>
          </a:prstGeom>
          <a:noFill/>
        </p:spPr>
      </p:pic>
      <p:sp>
        <p:nvSpPr>
          <p:cNvPr id="21" name="Title 1">
            <a:extLst>
              <a:ext uri="{FF2B5EF4-FFF2-40B4-BE49-F238E27FC236}">
                <a16:creationId xmlns:a16="http://schemas.microsoft.com/office/drawing/2014/main" id="{C5A54FBA-5D4D-D6D5-A13D-8287ACD35A92}"/>
              </a:ext>
            </a:extLst>
          </p:cNvPr>
          <p:cNvSpPr>
            <a:spLocks noGrp="1"/>
          </p:cNvSpPr>
          <p:nvPr>
            <p:ph type="title"/>
          </p:nvPr>
        </p:nvSpPr>
        <p:spPr>
          <a:xfrm>
            <a:off x="415600" y="2367"/>
            <a:ext cx="11360727" cy="763676"/>
          </a:xfrm>
        </p:spPr>
        <p:txBody>
          <a:bodyPr>
            <a:normAutofit fontScale="90000"/>
          </a:bodyPr>
          <a:lstStyle/>
          <a:p>
            <a:pPr algn="ctr"/>
            <a:r>
              <a:rPr lang="en-US" dirty="0"/>
              <a:t>Before and After Employee Paycheck  Example</a:t>
            </a:r>
          </a:p>
        </p:txBody>
      </p:sp>
      <p:pic>
        <p:nvPicPr>
          <p:cNvPr id="28" name="Picture 27" descr="A logo for a health company&#10;&#10;Description automatically generated">
            <a:extLst>
              <a:ext uri="{FF2B5EF4-FFF2-40B4-BE49-F238E27FC236}">
                <a16:creationId xmlns:a16="http://schemas.microsoft.com/office/drawing/2014/main" id="{5E6DF575-D5CE-530F-4AC1-103441B9C40D}"/>
              </a:ext>
            </a:extLst>
          </p:cNvPr>
          <p:cNvPicPr>
            <a:picLocks noChangeAspect="1"/>
          </p:cNvPicPr>
          <p:nvPr/>
        </p:nvPicPr>
        <p:blipFill>
          <a:blip r:embed="rId3"/>
          <a:stretch>
            <a:fillRect/>
          </a:stretch>
        </p:blipFill>
        <p:spPr>
          <a:xfrm>
            <a:off x="10072677" y="5839697"/>
            <a:ext cx="1930400" cy="863600"/>
          </a:xfrm>
          <a:prstGeom prst="rect">
            <a:avLst/>
          </a:prstGeom>
        </p:spPr>
      </p:pic>
      <p:sp>
        <p:nvSpPr>
          <p:cNvPr id="27" name="AutoShape 2">
            <a:extLst>
              <a:ext uri="{FF2B5EF4-FFF2-40B4-BE49-F238E27FC236}">
                <a16:creationId xmlns:a16="http://schemas.microsoft.com/office/drawing/2014/main" id="{E3CAB3E8-D230-C311-E550-86335148C0AA}"/>
              </a:ext>
            </a:extLst>
          </p:cNvPr>
          <p:cNvSpPr>
            <a:spLocks noChangeAspect="1" noChangeArrowheads="1"/>
          </p:cNvSpPr>
          <p:nvPr/>
        </p:nvSpPr>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4" name="Group 23">
            <a:extLst>
              <a:ext uri="{FF2B5EF4-FFF2-40B4-BE49-F238E27FC236}">
                <a16:creationId xmlns:a16="http://schemas.microsoft.com/office/drawing/2014/main" id="{7386B9C1-1C59-3D0B-9330-20710D23395B}"/>
              </a:ext>
            </a:extLst>
          </p:cNvPr>
          <p:cNvGrpSpPr/>
          <p:nvPr/>
        </p:nvGrpSpPr>
        <p:grpSpPr>
          <a:xfrm>
            <a:off x="10062526" y="1489040"/>
            <a:ext cx="1963803" cy="3202122"/>
            <a:chOff x="10192679" y="1493286"/>
            <a:chExt cx="1963803" cy="3202122"/>
          </a:xfrm>
        </p:grpSpPr>
        <p:grpSp>
          <p:nvGrpSpPr>
            <p:cNvPr id="4" name="Group 3">
              <a:extLst>
                <a:ext uri="{FF2B5EF4-FFF2-40B4-BE49-F238E27FC236}">
                  <a16:creationId xmlns:a16="http://schemas.microsoft.com/office/drawing/2014/main" id="{E869C34F-72F1-E011-49D4-080A864EA335}"/>
                </a:ext>
              </a:extLst>
            </p:cNvPr>
            <p:cNvGrpSpPr/>
            <p:nvPr/>
          </p:nvGrpSpPr>
          <p:grpSpPr>
            <a:xfrm>
              <a:off x="10216536" y="3658528"/>
              <a:ext cx="1939946" cy="1036880"/>
              <a:chOff x="10183965" y="4031768"/>
              <a:chExt cx="1939946" cy="757560"/>
            </a:xfrm>
          </p:grpSpPr>
          <p:sp>
            <p:nvSpPr>
              <p:cNvPr id="5" name="TextBox 4">
                <a:extLst>
                  <a:ext uri="{FF2B5EF4-FFF2-40B4-BE49-F238E27FC236}">
                    <a16:creationId xmlns:a16="http://schemas.microsoft.com/office/drawing/2014/main" id="{44E7C5C2-F034-6740-0545-7022F39C2DDD}"/>
                  </a:ext>
                </a:extLst>
              </p:cNvPr>
              <p:cNvSpPr txBox="1"/>
              <p:nvPr/>
            </p:nvSpPr>
            <p:spPr>
              <a:xfrm>
                <a:off x="10183965" y="4031768"/>
                <a:ext cx="1939946" cy="543755"/>
              </a:xfrm>
              <a:prstGeom prst="rect">
                <a:avLst/>
              </a:prstGeom>
              <a:noFill/>
            </p:spPr>
            <p:txBody>
              <a:bodyPr wrap="square" rtlCol="0">
                <a:spAutoFit/>
              </a:bodyPr>
              <a:lstStyle/>
              <a:p>
                <a:pPr algn="ctr" defTabSz="806867">
                  <a:buClr>
                    <a:srgbClr val="000000"/>
                  </a:buClr>
                </a:pPr>
                <a:r>
                  <a:rPr lang="en-US" sz="1412" b="1" kern="0" dirty="0">
                    <a:solidFill>
                      <a:srgbClr val="000000"/>
                    </a:solidFill>
                    <a:latin typeface="Arial"/>
                    <a:cs typeface="Arial"/>
                    <a:sym typeface="Arial"/>
                  </a:rPr>
                  <a:t>Employee Paycheck Increase Per Pay Period</a:t>
                </a:r>
              </a:p>
            </p:txBody>
          </p:sp>
          <p:sp>
            <p:nvSpPr>
              <p:cNvPr id="6" name="TextBox 5">
                <a:extLst>
                  <a:ext uri="{FF2B5EF4-FFF2-40B4-BE49-F238E27FC236}">
                    <a16:creationId xmlns:a16="http://schemas.microsoft.com/office/drawing/2014/main" id="{CBB63F19-6627-30F7-05B8-FCEE7C2B1F64}"/>
                  </a:ext>
                </a:extLst>
              </p:cNvPr>
              <p:cNvSpPr txBox="1"/>
              <p:nvPr/>
            </p:nvSpPr>
            <p:spPr>
              <a:xfrm>
                <a:off x="10337370" y="4563103"/>
                <a:ext cx="1633135" cy="226225"/>
              </a:xfrm>
              <a:prstGeom prst="rect">
                <a:avLst/>
              </a:prstGeom>
              <a:noFill/>
              <a:ln w="28575">
                <a:solidFill>
                  <a:srgbClr val="0E4EF8"/>
                </a:solidFill>
              </a:ln>
            </p:spPr>
            <p:txBody>
              <a:bodyPr wrap="square" rtlCol="0">
                <a:spAutoFit/>
              </a:bodyPr>
              <a:lstStyle/>
              <a:p>
                <a:pPr algn="r" defTabSz="806867">
                  <a:buClr>
                    <a:srgbClr val="000000"/>
                  </a:buClr>
                </a:pPr>
                <a:r>
                  <a:rPr lang="en-US" sz="1412" b="1" kern="0" dirty="0">
                    <a:solidFill>
                      <a:srgbClr val="0E4EF8"/>
                    </a:solidFill>
                    <a:latin typeface="Arial"/>
                    <a:cs typeface="Arial"/>
                    <a:sym typeface="Arial"/>
                  </a:rPr>
                  <a:t>$ 116</a:t>
                </a:r>
              </a:p>
            </p:txBody>
          </p:sp>
        </p:grpSp>
        <p:grpSp>
          <p:nvGrpSpPr>
            <p:cNvPr id="7" name="Group 6">
              <a:extLst>
                <a:ext uri="{FF2B5EF4-FFF2-40B4-BE49-F238E27FC236}">
                  <a16:creationId xmlns:a16="http://schemas.microsoft.com/office/drawing/2014/main" id="{E7FC53E3-405E-7F31-A9D9-3D3AE7595DD9}"/>
                </a:ext>
              </a:extLst>
            </p:cNvPr>
            <p:cNvGrpSpPr/>
            <p:nvPr/>
          </p:nvGrpSpPr>
          <p:grpSpPr>
            <a:xfrm>
              <a:off x="10216536" y="1493286"/>
              <a:ext cx="1939946" cy="748777"/>
              <a:chOff x="10213650" y="3341143"/>
              <a:chExt cx="1939946" cy="547068"/>
            </a:xfrm>
          </p:grpSpPr>
          <p:sp>
            <p:nvSpPr>
              <p:cNvPr id="8" name="TextBox 7">
                <a:extLst>
                  <a:ext uri="{FF2B5EF4-FFF2-40B4-BE49-F238E27FC236}">
                    <a16:creationId xmlns:a16="http://schemas.microsoft.com/office/drawing/2014/main" id="{CD8C4448-7CC6-B5B9-DF3E-3922D52D5A4F}"/>
                  </a:ext>
                </a:extLst>
              </p:cNvPr>
              <p:cNvSpPr txBox="1"/>
              <p:nvPr/>
            </p:nvSpPr>
            <p:spPr>
              <a:xfrm>
                <a:off x="10213650" y="3341143"/>
                <a:ext cx="1939946" cy="226225"/>
              </a:xfrm>
              <a:prstGeom prst="rect">
                <a:avLst/>
              </a:prstGeom>
              <a:noFill/>
            </p:spPr>
            <p:txBody>
              <a:bodyPr wrap="square" rtlCol="0">
                <a:spAutoFit/>
              </a:bodyPr>
              <a:lstStyle/>
              <a:p>
                <a:pPr algn="ctr" defTabSz="806867">
                  <a:buClr>
                    <a:srgbClr val="000000"/>
                  </a:buClr>
                </a:pPr>
                <a:r>
                  <a:rPr lang="en-US" sz="1412" b="1" kern="0" dirty="0">
                    <a:solidFill>
                      <a:srgbClr val="000000"/>
                    </a:solidFill>
                    <a:latin typeface="Arial"/>
                    <a:cs typeface="Arial"/>
                    <a:sym typeface="Arial"/>
                  </a:rPr>
                  <a:t>Total Taxes Saved</a:t>
                </a:r>
              </a:p>
            </p:txBody>
          </p:sp>
          <p:sp>
            <p:nvSpPr>
              <p:cNvPr id="9" name="TextBox 8">
                <a:extLst>
                  <a:ext uri="{FF2B5EF4-FFF2-40B4-BE49-F238E27FC236}">
                    <a16:creationId xmlns:a16="http://schemas.microsoft.com/office/drawing/2014/main" id="{5730586A-12EB-83BC-99AE-3683FAF1A980}"/>
                  </a:ext>
                </a:extLst>
              </p:cNvPr>
              <p:cNvSpPr txBox="1"/>
              <p:nvPr/>
            </p:nvSpPr>
            <p:spPr>
              <a:xfrm>
                <a:off x="10367049" y="3661985"/>
                <a:ext cx="1633135" cy="226226"/>
              </a:xfrm>
              <a:prstGeom prst="rect">
                <a:avLst/>
              </a:prstGeom>
              <a:noFill/>
              <a:ln w="28575">
                <a:solidFill>
                  <a:srgbClr val="0E4EF8"/>
                </a:solidFill>
              </a:ln>
            </p:spPr>
            <p:txBody>
              <a:bodyPr wrap="square" rtlCol="0">
                <a:spAutoFit/>
              </a:bodyPr>
              <a:lstStyle/>
              <a:p>
                <a:pPr algn="r" defTabSz="806867">
                  <a:buClr>
                    <a:srgbClr val="000000"/>
                  </a:buClr>
                </a:pPr>
                <a:r>
                  <a:rPr lang="en-US" sz="1412" b="1" kern="0" dirty="0">
                    <a:solidFill>
                      <a:srgbClr val="0E4EF8"/>
                    </a:solidFill>
                    <a:latin typeface="Arial"/>
                    <a:cs typeface="Arial"/>
                    <a:sym typeface="Arial"/>
                  </a:rPr>
                  <a:t>$ 306</a:t>
                </a:r>
              </a:p>
            </p:txBody>
          </p:sp>
        </p:grpSp>
        <p:sp>
          <p:nvSpPr>
            <p:cNvPr id="2" name="TextBox 1">
              <a:extLst>
                <a:ext uri="{FF2B5EF4-FFF2-40B4-BE49-F238E27FC236}">
                  <a16:creationId xmlns:a16="http://schemas.microsoft.com/office/drawing/2014/main" id="{D2307A1A-FA0F-B3E7-A413-105D756C83A2}"/>
                </a:ext>
              </a:extLst>
            </p:cNvPr>
            <p:cNvSpPr txBox="1"/>
            <p:nvPr/>
          </p:nvSpPr>
          <p:spPr>
            <a:xfrm>
              <a:off x="10192679" y="2497895"/>
              <a:ext cx="1939946" cy="526939"/>
            </a:xfrm>
            <a:prstGeom prst="rect">
              <a:avLst/>
            </a:prstGeom>
            <a:noFill/>
          </p:spPr>
          <p:txBody>
            <a:bodyPr wrap="square" rtlCol="0">
              <a:spAutoFit/>
            </a:bodyPr>
            <a:lstStyle/>
            <a:p>
              <a:pPr algn="ctr" defTabSz="806867">
                <a:buClr>
                  <a:srgbClr val="000000"/>
                </a:buClr>
              </a:pPr>
              <a:r>
                <a:rPr lang="en-US" sz="1412" b="1" kern="0" dirty="0">
                  <a:solidFill>
                    <a:srgbClr val="000000"/>
                  </a:solidFill>
                  <a:latin typeface="Arial"/>
                  <a:cs typeface="Arial"/>
                  <a:sym typeface="Arial"/>
                </a:rPr>
                <a:t>Champ Employee Net Cost</a:t>
              </a:r>
            </a:p>
          </p:txBody>
        </p:sp>
        <p:sp>
          <p:nvSpPr>
            <p:cNvPr id="3" name="TextBox 2">
              <a:extLst>
                <a:ext uri="{FF2B5EF4-FFF2-40B4-BE49-F238E27FC236}">
                  <a16:creationId xmlns:a16="http://schemas.microsoft.com/office/drawing/2014/main" id="{99AD985D-C905-17BE-8251-F8DEF5D18E46}"/>
                </a:ext>
              </a:extLst>
            </p:cNvPr>
            <p:cNvSpPr txBox="1"/>
            <p:nvPr/>
          </p:nvSpPr>
          <p:spPr>
            <a:xfrm>
              <a:off x="10369942" y="3023269"/>
              <a:ext cx="1633135" cy="309638"/>
            </a:xfrm>
            <a:prstGeom prst="rect">
              <a:avLst/>
            </a:prstGeom>
            <a:noFill/>
            <a:ln w="28575">
              <a:solidFill>
                <a:srgbClr val="FF0000"/>
              </a:solidFill>
            </a:ln>
          </p:spPr>
          <p:txBody>
            <a:bodyPr wrap="square" rtlCol="0">
              <a:spAutoFit/>
            </a:bodyPr>
            <a:lstStyle/>
            <a:p>
              <a:pPr algn="r" defTabSz="806867">
                <a:buClr>
                  <a:srgbClr val="000000"/>
                </a:buClr>
              </a:pPr>
              <a:r>
                <a:rPr lang="en-US" sz="1412" b="1" kern="0" dirty="0">
                  <a:solidFill>
                    <a:srgbClr val="FF0000"/>
                  </a:solidFill>
                  <a:latin typeface="Arial"/>
                  <a:cs typeface="Arial"/>
                  <a:sym typeface="Arial"/>
                </a:rPr>
                <a:t>$ (190)</a:t>
              </a:r>
            </a:p>
          </p:txBody>
        </p:sp>
      </p:grpSp>
      <p:grpSp>
        <p:nvGrpSpPr>
          <p:cNvPr id="22" name="Group 21">
            <a:extLst>
              <a:ext uri="{FF2B5EF4-FFF2-40B4-BE49-F238E27FC236}">
                <a16:creationId xmlns:a16="http://schemas.microsoft.com/office/drawing/2014/main" id="{FCB1508A-52DA-396C-4E8D-C4F9C98BC117}"/>
              </a:ext>
            </a:extLst>
          </p:cNvPr>
          <p:cNvGrpSpPr/>
          <p:nvPr/>
        </p:nvGrpSpPr>
        <p:grpSpPr>
          <a:xfrm>
            <a:off x="5392553" y="828796"/>
            <a:ext cx="4149752" cy="5874501"/>
            <a:chOff x="5392553" y="828796"/>
            <a:chExt cx="4149752" cy="5874501"/>
          </a:xfrm>
        </p:grpSpPr>
        <p:sp>
          <p:nvSpPr>
            <p:cNvPr id="44" name="Rectangle: Rounded Corners 43">
              <a:extLst>
                <a:ext uri="{FF2B5EF4-FFF2-40B4-BE49-F238E27FC236}">
                  <a16:creationId xmlns:a16="http://schemas.microsoft.com/office/drawing/2014/main" id="{E8A29E1F-45E9-7A2A-118A-B2165089AC5F}"/>
                </a:ext>
              </a:extLst>
            </p:cNvPr>
            <p:cNvSpPr/>
            <p:nvPr/>
          </p:nvSpPr>
          <p:spPr>
            <a:xfrm>
              <a:off x="5392553" y="828796"/>
              <a:ext cx="4149752" cy="5874501"/>
            </a:xfrm>
            <a:prstGeom prst="roundRect">
              <a:avLst/>
            </a:prstGeom>
            <a:solidFill>
              <a:schemeClr val="bg1"/>
            </a:solidFill>
            <a:ln w="38100">
              <a:solidFill>
                <a:schemeClr val="tx1"/>
              </a:solidFill>
            </a:ln>
            <a:effectLst>
              <a:outerShdw blurRad="149987" dist="250190" dir="8460000" algn="ctr">
                <a:srgbClr val="000000">
                  <a:alpha val="28000"/>
                </a:srgbClr>
              </a:outerShdw>
            </a:effectLst>
            <a:scene3d>
              <a:camera prst="obliqueTopRight"/>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grpSp>
          <p:nvGrpSpPr>
            <p:cNvPr id="14" name="Group 13">
              <a:extLst>
                <a:ext uri="{FF2B5EF4-FFF2-40B4-BE49-F238E27FC236}">
                  <a16:creationId xmlns:a16="http://schemas.microsoft.com/office/drawing/2014/main" id="{689203AC-B79C-ABD7-6429-8B7E38C73313}"/>
                </a:ext>
              </a:extLst>
            </p:cNvPr>
            <p:cNvGrpSpPr/>
            <p:nvPr/>
          </p:nvGrpSpPr>
          <p:grpSpPr>
            <a:xfrm>
              <a:off x="5458874" y="927728"/>
              <a:ext cx="3996177" cy="5274558"/>
              <a:chOff x="5458874" y="927728"/>
              <a:chExt cx="3996177" cy="5274558"/>
            </a:xfrm>
          </p:grpSpPr>
          <p:sp>
            <p:nvSpPr>
              <p:cNvPr id="45" name="TextBox 44">
                <a:extLst>
                  <a:ext uri="{FF2B5EF4-FFF2-40B4-BE49-F238E27FC236}">
                    <a16:creationId xmlns:a16="http://schemas.microsoft.com/office/drawing/2014/main" id="{D51E8A98-4751-A3E5-EA66-012B8280BF66}"/>
                  </a:ext>
                </a:extLst>
              </p:cNvPr>
              <p:cNvSpPr txBox="1"/>
              <p:nvPr/>
            </p:nvSpPr>
            <p:spPr>
              <a:xfrm>
                <a:off x="5596799" y="927728"/>
                <a:ext cx="3617914" cy="369332"/>
              </a:xfrm>
              <a:prstGeom prst="rect">
                <a:avLst/>
              </a:prstGeom>
              <a:noFill/>
            </p:spPr>
            <p:txBody>
              <a:bodyPr wrap="square" rtlCol="0">
                <a:spAutoFit/>
              </a:bodyPr>
              <a:lstStyle/>
              <a:p>
                <a:pPr algn="ctr"/>
                <a:r>
                  <a:rPr lang="en-US" dirty="0"/>
                  <a:t>Paycheck with the Champ Plan</a:t>
                </a:r>
              </a:p>
            </p:txBody>
          </p:sp>
          <p:grpSp>
            <p:nvGrpSpPr>
              <p:cNvPr id="13" name="Group 12">
                <a:extLst>
                  <a:ext uri="{FF2B5EF4-FFF2-40B4-BE49-F238E27FC236}">
                    <a16:creationId xmlns:a16="http://schemas.microsoft.com/office/drawing/2014/main" id="{8EA6E490-38C2-85CF-AEDC-42564292477F}"/>
                  </a:ext>
                </a:extLst>
              </p:cNvPr>
              <p:cNvGrpSpPr/>
              <p:nvPr/>
            </p:nvGrpSpPr>
            <p:grpSpPr>
              <a:xfrm>
                <a:off x="5458874" y="1275445"/>
                <a:ext cx="3996177" cy="4926841"/>
                <a:chOff x="5458874" y="1275445"/>
                <a:chExt cx="3996177" cy="4926841"/>
              </a:xfrm>
            </p:grpSpPr>
            <p:sp>
              <p:nvSpPr>
                <p:cNvPr id="48" name="TextBox 47">
                  <a:extLst>
                    <a:ext uri="{FF2B5EF4-FFF2-40B4-BE49-F238E27FC236}">
                      <a16:creationId xmlns:a16="http://schemas.microsoft.com/office/drawing/2014/main" id="{1E6F82ED-C6F0-1CF8-E8BE-200D5B8F7EF6}"/>
                    </a:ext>
                  </a:extLst>
                </p:cNvPr>
                <p:cNvSpPr txBox="1"/>
                <p:nvPr/>
              </p:nvSpPr>
              <p:spPr>
                <a:xfrm>
                  <a:off x="5555782" y="1329558"/>
                  <a:ext cx="1102427" cy="276999"/>
                </a:xfrm>
                <a:prstGeom prst="rect">
                  <a:avLst/>
                </a:prstGeom>
                <a:noFill/>
              </p:spPr>
              <p:txBody>
                <a:bodyPr wrap="square" rtlCol="0">
                  <a:spAutoFit/>
                </a:bodyPr>
                <a:lstStyle/>
                <a:p>
                  <a:r>
                    <a:rPr lang="en-US" sz="1200" dirty="0"/>
                    <a:t>Employee</a:t>
                  </a:r>
                  <a:r>
                    <a:rPr lang="en-US" sz="1100" dirty="0"/>
                    <a:t> </a:t>
                  </a:r>
                </a:p>
              </p:txBody>
            </p:sp>
            <p:sp>
              <p:nvSpPr>
                <p:cNvPr id="51" name="Rectangle: Rounded Corners 50">
                  <a:extLst>
                    <a:ext uri="{FF2B5EF4-FFF2-40B4-BE49-F238E27FC236}">
                      <a16:creationId xmlns:a16="http://schemas.microsoft.com/office/drawing/2014/main" id="{6A79303C-590A-C664-643F-B13937998AAE}"/>
                    </a:ext>
                  </a:extLst>
                </p:cNvPr>
                <p:cNvSpPr/>
                <p:nvPr/>
              </p:nvSpPr>
              <p:spPr>
                <a:xfrm>
                  <a:off x="6485256" y="1328439"/>
                  <a:ext cx="1350627" cy="276991"/>
                </a:xfrm>
                <a:prstGeom prst="roundRect">
                  <a:avLst/>
                </a:prstGeom>
                <a:solidFill>
                  <a:schemeClr val="bg1">
                    <a:lumMod val="95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6823691-50F7-1E68-7AFB-C22A25087A4D}"/>
                    </a:ext>
                  </a:extLst>
                </p:cNvPr>
                <p:cNvSpPr txBox="1"/>
                <p:nvPr/>
              </p:nvSpPr>
              <p:spPr>
                <a:xfrm>
                  <a:off x="6542621" y="1328436"/>
                  <a:ext cx="1329583" cy="276999"/>
                </a:xfrm>
                <a:prstGeom prst="rect">
                  <a:avLst/>
                </a:prstGeom>
                <a:noFill/>
              </p:spPr>
              <p:txBody>
                <a:bodyPr wrap="square" rtlCol="0">
                  <a:spAutoFit/>
                </a:bodyPr>
                <a:lstStyle/>
                <a:p>
                  <a:r>
                    <a:rPr lang="en-US" sz="1200" dirty="0"/>
                    <a:t>Harry Potter	    </a:t>
                  </a:r>
                  <a:r>
                    <a:rPr lang="en-US" sz="1200" b="1" dirty="0"/>
                    <a:t>^</a:t>
                  </a:r>
                </a:p>
              </p:txBody>
            </p:sp>
            <p:cxnSp>
              <p:nvCxnSpPr>
                <p:cNvPr id="52" name="Straight Connector 51">
                  <a:extLst>
                    <a:ext uri="{FF2B5EF4-FFF2-40B4-BE49-F238E27FC236}">
                      <a16:creationId xmlns:a16="http://schemas.microsoft.com/office/drawing/2014/main" id="{DA420B67-ADA3-8A7F-8BC2-B0ECE8ED4457}"/>
                    </a:ext>
                  </a:extLst>
                </p:cNvPr>
                <p:cNvCxnSpPr>
                  <a:cxnSpLocks/>
                </p:cNvCxnSpPr>
                <p:nvPr/>
              </p:nvCxnSpPr>
              <p:spPr>
                <a:xfrm flipV="1">
                  <a:off x="5514722" y="1773511"/>
                  <a:ext cx="3853207" cy="2416"/>
                </a:xfrm>
                <a:prstGeom prst="line">
                  <a:avLst/>
                </a:prstGeom>
              </p:spPr>
              <p:style>
                <a:lnRef idx="1">
                  <a:schemeClr val="accent3"/>
                </a:lnRef>
                <a:fillRef idx="0">
                  <a:schemeClr val="accent3"/>
                </a:fillRef>
                <a:effectRef idx="0">
                  <a:schemeClr val="accent3"/>
                </a:effectRef>
                <a:fontRef idx="minor">
                  <a:schemeClr val="tx1"/>
                </a:fontRef>
              </p:style>
            </p:cxnSp>
            <p:sp>
              <p:nvSpPr>
                <p:cNvPr id="53" name="TextBox 52">
                  <a:extLst>
                    <a:ext uri="{FF2B5EF4-FFF2-40B4-BE49-F238E27FC236}">
                      <a16:creationId xmlns:a16="http://schemas.microsoft.com/office/drawing/2014/main" id="{ED0E6818-E96E-9837-632D-B8652CC7BEBD}"/>
                    </a:ext>
                  </a:extLst>
                </p:cNvPr>
                <p:cNvSpPr txBox="1"/>
                <p:nvPr/>
              </p:nvSpPr>
              <p:spPr>
                <a:xfrm>
                  <a:off x="5487856" y="1777022"/>
                  <a:ext cx="998289" cy="307777"/>
                </a:xfrm>
                <a:prstGeom prst="rect">
                  <a:avLst/>
                </a:prstGeom>
                <a:noFill/>
              </p:spPr>
              <p:txBody>
                <a:bodyPr wrap="square" rtlCol="0">
                  <a:spAutoFit/>
                </a:bodyPr>
                <a:lstStyle/>
                <a:p>
                  <a:r>
                    <a:rPr lang="en-US" sz="1400" b="1" dirty="0"/>
                    <a:t>Earnings</a:t>
                  </a:r>
                  <a:endParaRPr lang="en-US" b="1" dirty="0"/>
                </a:p>
              </p:txBody>
            </p:sp>
            <p:sp>
              <p:nvSpPr>
                <p:cNvPr id="54" name="TextBox 53">
                  <a:extLst>
                    <a:ext uri="{FF2B5EF4-FFF2-40B4-BE49-F238E27FC236}">
                      <a16:creationId xmlns:a16="http://schemas.microsoft.com/office/drawing/2014/main" id="{6F4B641F-388B-EC7A-E5F7-C0707E3B663E}"/>
                    </a:ext>
                  </a:extLst>
                </p:cNvPr>
                <p:cNvSpPr txBox="1"/>
                <p:nvPr/>
              </p:nvSpPr>
              <p:spPr>
                <a:xfrm>
                  <a:off x="5467919" y="1980453"/>
                  <a:ext cx="3987132" cy="523220"/>
                </a:xfrm>
                <a:prstGeom prst="rect">
                  <a:avLst/>
                </a:prstGeom>
                <a:noFill/>
              </p:spPr>
              <p:txBody>
                <a:bodyPr wrap="square" numCol="2" rtlCol="0">
                  <a:spAutoFit/>
                </a:bodyPr>
                <a:lstStyle/>
                <a:p>
                  <a:r>
                    <a:rPr lang="en-US" sz="1400" dirty="0"/>
                    <a:t>Gross Pay </a:t>
                  </a:r>
                </a:p>
                <a:p>
                  <a:r>
                    <a:rPr lang="en-US" sz="1400" b="1" dirty="0">
                      <a:solidFill>
                        <a:srgbClr val="0E4EF8"/>
                      </a:solidFill>
                    </a:rPr>
                    <a:t>Champion Benefit</a:t>
                  </a:r>
                </a:p>
                <a:p>
                  <a:pPr algn="r"/>
                  <a:r>
                    <a:rPr lang="en-US" sz="1400" dirty="0"/>
                    <a:t>$4,000.00</a:t>
                  </a:r>
                </a:p>
                <a:p>
                  <a:pPr algn="r"/>
                  <a:r>
                    <a:rPr lang="en-US" sz="1400" b="1" dirty="0">
                      <a:solidFill>
                        <a:srgbClr val="0E4EF8"/>
                      </a:solidFill>
                    </a:rPr>
                    <a:t>$1,130.00</a:t>
                  </a:r>
                </a:p>
              </p:txBody>
            </p:sp>
            <p:sp>
              <p:nvSpPr>
                <p:cNvPr id="56" name="TextBox 55">
                  <a:extLst>
                    <a:ext uri="{FF2B5EF4-FFF2-40B4-BE49-F238E27FC236}">
                      <a16:creationId xmlns:a16="http://schemas.microsoft.com/office/drawing/2014/main" id="{7A1B08FE-D364-B998-64CD-C7BC1B4CBC1B}"/>
                    </a:ext>
                  </a:extLst>
                </p:cNvPr>
                <p:cNvSpPr txBox="1"/>
                <p:nvPr/>
              </p:nvSpPr>
              <p:spPr>
                <a:xfrm>
                  <a:off x="5458874" y="2610382"/>
                  <a:ext cx="2612765" cy="3182859"/>
                </a:xfrm>
                <a:prstGeom prst="rect">
                  <a:avLst/>
                </a:prstGeom>
                <a:noFill/>
              </p:spPr>
              <p:txBody>
                <a:bodyPr wrap="square" numCol="1" rtlCol="0">
                  <a:spAutoFit/>
                </a:bodyPr>
                <a:lstStyle/>
                <a:p>
                  <a:r>
                    <a:rPr lang="en-US" sz="1400" b="1" dirty="0"/>
                    <a:t>Tax Withholdings</a:t>
                  </a:r>
                </a:p>
                <a:p>
                  <a:pPr>
                    <a:lnSpc>
                      <a:spcPct val="150000"/>
                    </a:lnSpc>
                  </a:pPr>
                  <a:r>
                    <a:rPr lang="en-US" sz="1400" dirty="0"/>
                    <a:t>Federal Withholding</a:t>
                  </a:r>
                </a:p>
                <a:p>
                  <a:pPr>
                    <a:lnSpc>
                      <a:spcPct val="150000"/>
                    </a:lnSpc>
                  </a:pPr>
                  <a:r>
                    <a:rPr lang="en-US" sz="1400" dirty="0"/>
                    <a:t>Social Security</a:t>
                  </a:r>
                </a:p>
                <a:p>
                  <a:pPr>
                    <a:lnSpc>
                      <a:spcPct val="150000"/>
                    </a:lnSpc>
                  </a:pPr>
                  <a:r>
                    <a:rPr lang="en-US" sz="1400" dirty="0"/>
                    <a:t>Medicare</a:t>
                  </a:r>
                </a:p>
                <a:p>
                  <a:pPr>
                    <a:lnSpc>
                      <a:spcPct val="150000"/>
                    </a:lnSpc>
                  </a:pPr>
                  <a:r>
                    <a:rPr lang="en-US" sz="1400" dirty="0"/>
                    <a:t>State Withholding</a:t>
                  </a:r>
                </a:p>
                <a:p>
                  <a:pPr>
                    <a:lnSpc>
                      <a:spcPct val="150000"/>
                    </a:lnSpc>
                  </a:pPr>
                  <a:r>
                    <a:rPr lang="en-US" sz="1400" b="1" dirty="0"/>
                    <a:t>Deductions</a:t>
                  </a:r>
                </a:p>
                <a:p>
                  <a:pPr>
                    <a:lnSpc>
                      <a:spcPct val="150000"/>
                    </a:lnSpc>
                  </a:pPr>
                  <a:r>
                    <a:rPr lang="en-US" sz="1400" dirty="0"/>
                    <a:t>Pre- Tax Deductions</a:t>
                  </a:r>
                </a:p>
                <a:p>
                  <a:pPr>
                    <a:lnSpc>
                      <a:spcPct val="150000"/>
                    </a:lnSpc>
                  </a:pPr>
                  <a:r>
                    <a:rPr lang="en-US" sz="1400" dirty="0"/>
                    <a:t>Post- Tax Deductions</a:t>
                  </a:r>
                </a:p>
                <a:p>
                  <a:pPr>
                    <a:lnSpc>
                      <a:spcPct val="150000"/>
                    </a:lnSpc>
                  </a:pPr>
                  <a:r>
                    <a:rPr lang="en-US" sz="1400" b="1" dirty="0">
                      <a:solidFill>
                        <a:srgbClr val="0E4EF8"/>
                      </a:solidFill>
                    </a:rPr>
                    <a:t>Champ Plan (Pre-tax)	</a:t>
                  </a:r>
                </a:p>
                <a:p>
                  <a:pPr>
                    <a:lnSpc>
                      <a:spcPct val="150000"/>
                    </a:lnSpc>
                  </a:pPr>
                  <a:r>
                    <a:rPr lang="en-US" sz="1400" b="1" dirty="0">
                      <a:solidFill>
                        <a:srgbClr val="0E4EF8"/>
                      </a:solidFill>
                    </a:rPr>
                    <a:t>Champ Plan Premium (Post-tax)</a:t>
                  </a:r>
                </a:p>
              </p:txBody>
            </p:sp>
            <p:sp>
              <p:nvSpPr>
                <p:cNvPr id="57" name="TextBox 56">
                  <a:extLst>
                    <a:ext uri="{FF2B5EF4-FFF2-40B4-BE49-F238E27FC236}">
                      <a16:creationId xmlns:a16="http://schemas.microsoft.com/office/drawing/2014/main" id="{BDB86085-32DA-1C44-6B26-C2B6D558F08B}"/>
                    </a:ext>
                  </a:extLst>
                </p:cNvPr>
                <p:cNvSpPr txBox="1"/>
                <p:nvPr/>
              </p:nvSpPr>
              <p:spPr>
                <a:xfrm>
                  <a:off x="8063556" y="2555220"/>
                  <a:ext cx="1384185" cy="3182859"/>
                </a:xfrm>
                <a:prstGeom prst="rect">
                  <a:avLst/>
                </a:prstGeom>
                <a:noFill/>
              </p:spPr>
              <p:txBody>
                <a:bodyPr wrap="square" rtlCol="0">
                  <a:spAutoFit/>
                </a:bodyPr>
                <a:lstStyle/>
                <a:p>
                  <a:pPr algn="r"/>
                  <a:endParaRPr lang="en-US" sz="1400" dirty="0">
                    <a:solidFill>
                      <a:srgbClr val="FF0000"/>
                    </a:solidFill>
                  </a:endParaRPr>
                </a:p>
                <a:p>
                  <a:pPr algn="r">
                    <a:lnSpc>
                      <a:spcPct val="150000"/>
                    </a:lnSpc>
                  </a:pPr>
                  <a:r>
                    <a:rPr lang="en-US" sz="1400" dirty="0">
                      <a:solidFill>
                        <a:srgbClr val="FF0000"/>
                      </a:solidFill>
                    </a:rPr>
                    <a:t>($138.50)</a:t>
                  </a:r>
                </a:p>
                <a:p>
                  <a:pPr algn="r">
                    <a:lnSpc>
                      <a:spcPct val="150000"/>
                    </a:lnSpc>
                  </a:pPr>
                  <a:r>
                    <a:rPr lang="en-US" sz="1400" dirty="0">
                      <a:solidFill>
                        <a:srgbClr val="FF0000"/>
                      </a:solidFill>
                    </a:rPr>
                    <a:t>($165.85)</a:t>
                  </a:r>
                </a:p>
                <a:p>
                  <a:pPr algn="r">
                    <a:lnSpc>
                      <a:spcPct val="150000"/>
                    </a:lnSpc>
                  </a:pPr>
                  <a:r>
                    <a:rPr lang="en-US" sz="1400" dirty="0">
                      <a:solidFill>
                        <a:srgbClr val="FF0000"/>
                      </a:solidFill>
                    </a:rPr>
                    <a:t>($38.79)</a:t>
                  </a:r>
                </a:p>
                <a:p>
                  <a:pPr algn="r">
                    <a:lnSpc>
                      <a:spcPct val="150000"/>
                    </a:lnSpc>
                  </a:pPr>
                  <a:r>
                    <a:rPr lang="en-US" sz="1400" dirty="0">
                      <a:solidFill>
                        <a:srgbClr val="FF0000"/>
                      </a:solidFill>
                    </a:rPr>
                    <a:t>($61.21)</a:t>
                  </a:r>
                </a:p>
                <a:p>
                  <a:pPr algn="r">
                    <a:lnSpc>
                      <a:spcPct val="150000"/>
                    </a:lnSpc>
                  </a:pPr>
                  <a:endParaRPr lang="en-US" sz="1400" dirty="0">
                    <a:solidFill>
                      <a:srgbClr val="FF0000"/>
                    </a:solidFill>
                  </a:endParaRPr>
                </a:p>
                <a:p>
                  <a:pPr algn="r">
                    <a:lnSpc>
                      <a:spcPct val="150000"/>
                    </a:lnSpc>
                  </a:pPr>
                  <a:r>
                    <a:rPr lang="en-US" sz="1400" dirty="0">
                      <a:solidFill>
                        <a:srgbClr val="FF0000"/>
                      </a:solidFill>
                    </a:rPr>
                    <a:t>($175.00)</a:t>
                  </a:r>
                </a:p>
                <a:p>
                  <a:pPr algn="r">
                    <a:lnSpc>
                      <a:spcPct val="150000"/>
                    </a:lnSpc>
                  </a:pPr>
                  <a:r>
                    <a:rPr lang="en-US" sz="1400" dirty="0">
                      <a:solidFill>
                        <a:srgbClr val="FF0000"/>
                      </a:solidFill>
                    </a:rPr>
                    <a:t>($50.00)</a:t>
                  </a:r>
                </a:p>
                <a:p>
                  <a:pPr algn="r">
                    <a:lnSpc>
                      <a:spcPct val="150000"/>
                    </a:lnSpc>
                  </a:pPr>
                  <a:r>
                    <a:rPr lang="en-US" sz="1400" dirty="0">
                      <a:solidFill>
                        <a:srgbClr val="FF0000"/>
                      </a:solidFill>
                    </a:rPr>
                    <a:t>($1,200.00)</a:t>
                  </a:r>
                </a:p>
                <a:p>
                  <a:pPr algn="r">
                    <a:lnSpc>
                      <a:spcPct val="150000"/>
                    </a:lnSpc>
                  </a:pPr>
                  <a:r>
                    <a:rPr lang="en-US" sz="1400" dirty="0">
                      <a:solidFill>
                        <a:srgbClr val="FF0000"/>
                      </a:solidFill>
                    </a:rPr>
                    <a:t>($120.00)</a:t>
                  </a:r>
                </a:p>
              </p:txBody>
            </p:sp>
            <p:cxnSp>
              <p:nvCxnSpPr>
                <p:cNvPr id="59" name="Straight Connector 58">
                  <a:extLst>
                    <a:ext uri="{FF2B5EF4-FFF2-40B4-BE49-F238E27FC236}">
                      <a16:creationId xmlns:a16="http://schemas.microsoft.com/office/drawing/2014/main" id="{19B81AC5-7AE0-6664-C048-36C749B7DBE0}"/>
                    </a:ext>
                  </a:extLst>
                </p:cNvPr>
                <p:cNvCxnSpPr>
                  <a:cxnSpLocks/>
                </p:cNvCxnSpPr>
                <p:nvPr/>
              </p:nvCxnSpPr>
              <p:spPr>
                <a:xfrm flipV="1">
                  <a:off x="5554018" y="1275445"/>
                  <a:ext cx="3762691" cy="2271"/>
                </a:xfrm>
                <a:prstGeom prst="line">
                  <a:avLst/>
                </a:prstGeom>
              </p:spPr>
              <p:style>
                <a:lnRef idx="1">
                  <a:schemeClr val="accent3"/>
                </a:lnRef>
                <a:fillRef idx="0">
                  <a:schemeClr val="accent3"/>
                </a:fillRef>
                <a:effectRef idx="0">
                  <a:schemeClr val="accent3"/>
                </a:effectRef>
                <a:fontRef idx="minor">
                  <a:schemeClr val="tx1"/>
                </a:fontRef>
              </p:style>
            </p:cxnSp>
            <p:cxnSp>
              <p:nvCxnSpPr>
                <p:cNvPr id="60" name="Straight Connector 59">
                  <a:extLst>
                    <a:ext uri="{FF2B5EF4-FFF2-40B4-BE49-F238E27FC236}">
                      <a16:creationId xmlns:a16="http://schemas.microsoft.com/office/drawing/2014/main" id="{FCB1FC98-058B-4D18-9656-E31CEB9FF729}"/>
                    </a:ext>
                  </a:extLst>
                </p:cNvPr>
                <p:cNvCxnSpPr>
                  <a:cxnSpLocks/>
                </p:cNvCxnSpPr>
                <p:nvPr/>
              </p:nvCxnSpPr>
              <p:spPr>
                <a:xfrm flipV="1">
                  <a:off x="5486578" y="5734456"/>
                  <a:ext cx="3853207" cy="2416"/>
                </a:xfrm>
                <a:prstGeom prst="line">
                  <a:avLst/>
                </a:prstGeom>
              </p:spPr>
              <p:style>
                <a:lnRef idx="1">
                  <a:schemeClr val="accent3"/>
                </a:lnRef>
                <a:fillRef idx="0">
                  <a:schemeClr val="accent3"/>
                </a:fillRef>
                <a:effectRef idx="0">
                  <a:schemeClr val="accent3"/>
                </a:effectRef>
                <a:fontRef idx="minor">
                  <a:schemeClr val="tx1"/>
                </a:fontRef>
              </p:style>
            </p:cxnSp>
            <p:sp>
              <p:nvSpPr>
                <p:cNvPr id="66" name="TextBox 65">
                  <a:extLst>
                    <a:ext uri="{FF2B5EF4-FFF2-40B4-BE49-F238E27FC236}">
                      <a16:creationId xmlns:a16="http://schemas.microsoft.com/office/drawing/2014/main" id="{3921BB5C-320C-66E6-2324-05F011C711D0}"/>
                    </a:ext>
                  </a:extLst>
                </p:cNvPr>
                <p:cNvSpPr txBox="1"/>
                <p:nvPr/>
              </p:nvSpPr>
              <p:spPr>
                <a:xfrm>
                  <a:off x="5508015" y="5894509"/>
                  <a:ext cx="3906940" cy="307777"/>
                </a:xfrm>
                <a:prstGeom prst="rect">
                  <a:avLst/>
                </a:prstGeom>
                <a:noFill/>
              </p:spPr>
              <p:txBody>
                <a:bodyPr wrap="square" numCol="2" rtlCol="0">
                  <a:spAutoFit/>
                </a:bodyPr>
                <a:lstStyle/>
                <a:p>
                  <a:r>
                    <a:rPr lang="en-US" sz="1400" b="1" dirty="0"/>
                    <a:t>Net Pay</a:t>
                  </a:r>
                </a:p>
                <a:p>
                  <a:pPr algn="r"/>
                  <a:r>
                    <a:rPr lang="en-US" sz="1400" dirty="0">
                      <a:highlight>
                        <a:srgbClr val="00FF00"/>
                      </a:highlight>
                    </a:rPr>
                    <a:t>$3,180.86</a:t>
                  </a:r>
                </a:p>
              </p:txBody>
            </p:sp>
            <p:cxnSp>
              <p:nvCxnSpPr>
                <p:cNvPr id="10" name="Straight Connector 9">
                  <a:extLst>
                    <a:ext uri="{FF2B5EF4-FFF2-40B4-BE49-F238E27FC236}">
                      <a16:creationId xmlns:a16="http://schemas.microsoft.com/office/drawing/2014/main" id="{C1FDB723-6E33-A19D-AA88-7BB6479AB928}"/>
                    </a:ext>
                  </a:extLst>
                </p:cNvPr>
                <p:cNvCxnSpPr>
                  <a:cxnSpLocks/>
                </p:cNvCxnSpPr>
                <p:nvPr/>
              </p:nvCxnSpPr>
              <p:spPr>
                <a:xfrm flipV="1">
                  <a:off x="5458874" y="4157460"/>
                  <a:ext cx="3853207" cy="2416"/>
                </a:xfrm>
                <a:prstGeom prst="line">
                  <a:avLst/>
                </a:prstGeom>
              </p:spPr>
              <p:style>
                <a:lnRef idx="1">
                  <a:schemeClr val="accent3"/>
                </a:lnRef>
                <a:fillRef idx="0">
                  <a:schemeClr val="accent3"/>
                </a:fillRef>
                <a:effectRef idx="0">
                  <a:schemeClr val="accent3"/>
                </a:effectRef>
                <a:fontRef idx="minor">
                  <a:schemeClr val="tx1"/>
                </a:fontRef>
              </p:style>
            </p:cxnSp>
            <p:cxnSp>
              <p:nvCxnSpPr>
                <p:cNvPr id="11" name="Straight Connector 10">
                  <a:extLst>
                    <a:ext uri="{FF2B5EF4-FFF2-40B4-BE49-F238E27FC236}">
                      <a16:creationId xmlns:a16="http://schemas.microsoft.com/office/drawing/2014/main" id="{F6AAADCD-770C-D1EF-A42B-572A81F06536}"/>
                    </a:ext>
                  </a:extLst>
                </p:cNvPr>
                <p:cNvCxnSpPr>
                  <a:cxnSpLocks/>
                </p:cNvCxnSpPr>
                <p:nvPr/>
              </p:nvCxnSpPr>
              <p:spPr>
                <a:xfrm flipV="1">
                  <a:off x="5554018" y="2556419"/>
                  <a:ext cx="3853207" cy="2416"/>
                </a:xfrm>
                <a:prstGeom prst="line">
                  <a:avLst/>
                </a:prstGeom>
              </p:spPr>
              <p:style>
                <a:lnRef idx="1">
                  <a:schemeClr val="accent3"/>
                </a:lnRef>
                <a:fillRef idx="0">
                  <a:schemeClr val="accent3"/>
                </a:fillRef>
                <a:effectRef idx="0">
                  <a:schemeClr val="accent3"/>
                </a:effectRef>
                <a:fontRef idx="minor">
                  <a:schemeClr val="tx1"/>
                </a:fontRef>
              </p:style>
            </p:cxnSp>
          </p:grpSp>
        </p:grpSp>
      </p:grpSp>
      <p:grpSp>
        <p:nvGrpSpPr>
          <p:cNvPr id="20" name="Group 19">
            <a:extLst>
              <a:ext uri="{FF2B5EF4-FFF2-40B4-BE49-F238E27FC236}">
                <a16:creationId xmlns:a16="http://schemas.microsoft.com/office/drawing/2014/main" id="{F8C5EEBA-F61B-76E6-0D03-2CC44F00B2A5}"/>
              </a:ext>
            </a:extLst>
          </p:cNvPr>
          <p:cNvGrpSpPr/>
          <p:nvPr/>
        </p:nvGrpSpPr>
        <p:grpSpPr>
          <a:xfrm>
            <a:off x="691973" y="828796"/>
            <a:ext cx="4151376" cy="5870448"/>
            <a:chOff x="691973" y="828796"/>
            <a:chExt cx="4151376" cy="5870448"/>
          </a:xfrm>
        </p:grpSpPr>
        <p:sp>
          <p:nvSpPr>
            <p:cNvPr id="17" name="Rectangle: Rounded Corners 16">
              <a:extLst>
                <a:ext uri="{FF2B5EF4-FFF2-40B4-BE49-F238E27FC236}">
                  <a16:creationId xmlns:a16="http://schemas.microsoft.com/office/drawing/2014/main" id="{AE94CD78-1325-F188-67AF-0E1A2A221BB8}"/>
                </a:ext>
              </a:extLst>
            </p:cNvPr>
            <p:cNvSpPr/>
            <p:nvPr/>
          </p:nvSpPr>
          <p:spPr>
            <a:xfrm>
              <a:off x="691973" y="828796"/>
              <a:ext cx="4151376" cy="5870448"/>
            </a:xfrm>
            <a:prstGeom prst="roundRect">
              <a:avLst/>
            </a:prstGeom>
            <a:solidFill>
              <a:schemeClr val="bg1"/>
            </a:solidFill>
            <a:ln w="38100">
              <a:solidFill>
                <a:schemeClr val="tx1"/>
              </a:solidFill>
            </a:ln>
            <a:effectLst>
              <a:outerShdw blurRad="149987" dist="250190" dir="8460000" algn="ctr">
                <a:srgbClr val="000000">
                  <a:alpha val="28000"/>
                </a:srgbClr>
              </a:outerShdw>
            </a:effectLst>
            <a:scene3d>
              <a:camera prst="obliqueTopLeft"/>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grpSp>
          <p:nvGrpSpPr>
            <p:cNvPr id="16" name="Group 15">
              <a:extLst>
                <a:ext uri="{FF2B5EF4-FFF2-40B4-BE49-F238E27FC236}">
                  <a16:creationId xmlns:a16="http://schemas.microsoft.com/office/drawing/2014/main" id="{209569BC-930B-4F29-9F70-A4D02AA76FC3}"/>
                </a:ext>
              </a:extLst>
            </p:cNvPr>
            <p:cNvGrpSpPr/>
            <p:nvPr/>
          </p:nvGrpSpPr>
          <p:grpSpPr>
            <a:xfrm>
              <a:off x="740396" y="947022"/>
              <a:ext cx="3978119" cy="5310139"/>
              <a:chOff x="740396" y="947022"/>
              <a:chExt cx="3978119" cy="5310139"/>
            </a:xfrm>
          </p:grpSpPr>
          <p:sp>
            <p:nvSpPr>
              <p:cNvPr id="19" name="TextBox 18">
                <a:extLst>
                  <a:ext uri="{FF2B5EF4-FFF2-40B4-BE49-F238E27FC236}">
                    <a16:creationId xmlns:a16="http://schemas.microsoft.com/office/drawing/2014/main" id="{1786EF49-7D34-8BC6-4D4F-122FC079E981}"/>
                  </a:ext>
                </a:extLst>
              </p:cNvPr>
              <p:cNvSpPr txBox="1"/>
              <p:nvPr/>
            </p:nvSpPr>
            <p:spPr>
              <a:xfrm>
                <a:off x="802882" y="947022"/>
                <a:ext cx="3617914" cy="369332"/>
              </a:xfrm>
              <a:prstGeom prst="rect">
                <a:avLst/>
              </a:prstGeom>
              <a:noFill/>
            </p:spPr>
            <p:txBody>
              <a:bodyPr wrap="square" rtlCol="0">
                <a:spAutoFit/>
              </a:bodyPr>
              <a:lstStyle/>
              <a:p>
                <a:pPr algn="ctr"/>
                <a:r>
                  <a:rPr lang="en-US" dirty="0"/>
                  <a:t>Current Paycheck (Monthly)</a:t>
                </a:r>
              </a:p>
            </p:txBody>
          </p:sp>
          <p:grpSp>
            <p:nvGrpSpPr>
              <p:cNvPr id="15" name="Group 14">
                <a:extLst>
                  <a:ext uri="{FF2B5EF4-FFF2-40B4-BE49-F238E27FC236}">
                    <a16:creationId xmlns:a16="http://schemas.microsoft.com/office/drawing/2014/main" id="{77C618E7-5AFB-FD13-5154-EB59572A9469}"/>
                  </a:ext>
                </a:extLst>
              </p:cNvPr>
              <p:cNvGrpSpPr/>
              <p:nvPr/>
            </p:nvGrpSpPr>
            <p:grpSpPr>
              <a:xfrm>
                <a:off x="740396" y="1303141"/>
                <a:ext cx="3978119" cy="4954020"/>
                <a:chOff x="740396" y="1303141"/>
                <a:chExt cx="3978119" cy="4954020"/>
              </a:xfrm>
            </p:grpSpPr>
            <p:sp>
              <p:nvSpPr>
                <p:cNvPr id="23" name="TextBox 22">
                  <a:extLst>
                    <a:ext uri="{FF2B5EF4-FFF2-40B4-BE49-F238E27FC236}">
                      <a16:creationId xmlns:a16="http://schemas.microsoft.com/office/drawing/2014/main" id="{478A7D73-26DA-6F72-4940-31DAB70FCE6E}"/>
                    </a:ext>
                  </a:extLst>
                </p:cNvPr>
                <p:cNvSpPr txBox="1"/>
                <p:nvPr/>
              </p:nvSpPr>
              <p:spPr>
                <a:xfrm>
                  <a:off x="787398" y="1322178"/>
                  <a:ext cx="1102427" cy="276999"/>
                </a:xfrm>
                <a:prstGeom prst="rect">
                  <a:avLst/>
                </a:prstGeom>
                <a:noFill/>
              </p:spPr>
              <p:txBody>
                <a:bodyPr wrap="square" rtlCol="0">
                  <a:spAutoFit/>
                </a:bodyPr>
                <a:lstStyle/>
                <a:p>
                  <a:r>
                    <a:rPr lang="en-US" sz="1200" dirty="0"/>
                    <a:t>Employee</a:t>
                  </a:r>
                  <a:r>
                    <a:rPr lang="en-US" sz="1100" dirty="0"/>
                    <a:t> </a:t>
                  </a:r>
                </a:p>
              </p:txBody>
            </p:sp>
            <p:sp>
              <p:nvSpPr>
                <p:cNvPr id="29" name="Rectangle: Rounded Corners 28">
                  <a:extLst>
                    <a:ext uri="{FF2B5EF4-FFF2-40B4-BE49-F238E27FC236}">
                      <a16:creationId xmlns:a16="http://schemas.microsoft.com/office/drawing/2014/main" id="{FD301A4C-3717-1A54-02BE-45B7417BB9D7}"/>
                    </a:ext>
                  </a:extLst>
                </p:cNvPr>
                <p:cNvSpPr/>
                <p:nvPr/>
              </p:nvSpPr>
              <p:spPr>
                <a:xfrm>
                  <a:off x="1665093" y="1350545"/>
                  <a:ext cx="1350627" cy="276991"/>
                </a:xfrm>
                <a:prstGeom prst="roundRect">
                  <a:avLst/>
                </a:prstGeom>
                <a:solidFill>
                  <a:schemeClr val="bg1">
                    <a:lumMod val="95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23727E34-A310-0008-9F5D-34BF4B2AD204}"/>
                    </a:ext>
                  </a:extLst>
                </p:cNvPr>
                <p:cNvSpPr txBox="1"/>
                <p:nvPr/>
              </p:nvSpPr>
              <p:spPr>
                <a:xfrm>
                  <a:off x="1665093" y="1322178"/>
                  <a:ext cx="1329583" cy="276999"/>
                </a:xfrm>
                <a:prstGeom prst="rect">
                  <a:avLst/>
                </a:prstGeom>
                <a:noFill/>
              </p:spPr>
              <p:txBody>
                <a:bodyPr wrap="square" rtlCol="0">
                  <a:spAutoFit/>
                </a:bodyPr>
                <a:lstStyle/>
                <a:p>
                  <a:r>
                    <a:rPr lang="en-US" sz="1200" dirty="0"/>
                    <a:t>Harry Potter	    </a:t>
                  </a:r>
                  <a:r>
                    <a:rPr lang="en-US" sz="1200" b="1" dirty="0"/>
                    <a:t>^</a:t>
                  </a:r>
                </a:p>
              </p:txBody>
            </p:sp>
            <p:sp>
              <p:nvSpPr>
                <p:cNvPr id="32" name="TextBox 31">
                  <a:extLst>
                    <a:ext uri="{FF2B5EF4-FFF2-40B4-BE49-F238E27FC236}">
                      <a16:creationId xmlns:a16="http://schemas.microsoft.com/office/drawing/2014/main" id="{68020017-23EF-EDC2-0802-178C34884ABF}"/>
                    </a:ext>
                  </a:extLst>
                </p:cNvPr>
                <p:cNvSpPr txBox="1"/>
                <p:nvPr/>
              </p:nvSpPr>
              <p:spPr>
                <a:xfrm>
                  <a:off x="766176" y="1753929"/>
                  <a:ext cx="998289" cy="307777"/>
                </a:xfrm>
                <a:prstGeom prst="rect">
                  <a:avLst/>
                </a:prstGeom>
                <a:noFill/>
              </p:spPr>
              <p:txBody>
                <a:bodyPr wrap="square" rtlCol="0">
                  <a:spAutoFit/>
                </a:bodyPr>
                <a:lstStyle/>
                <a:p>
                  <a:r>
                    <a:rPr lang="en-US" sz="1400" b="1" dirty="0"/>
                    <a:t>Earnings</a:t>
                  </a:r>
                  <a:endParaRPr lang="en-US" b="1" dirty="0"/>
                </a:p>
              </p:txBody>
            </p:sp>
            <p:sp>
              <p:nvSpPr>
                <p:cNvPr id="33" name="TextBox 32">
                  <a:extLst>
                    <a:ext uri="{FF2B5EF4-FFF2-40B4-BE49-F238E27FC236}">
                      <a16:creationId xmlns:a16="http://schemas.microsoft.com/office/drawing/2014/main" id="{F3BC3DB3-DDB9-8C21-004E-29993AFA6BB7}"/>
                    </a:ext>
                  </a:extLst>
                </p:cNvPr>
                <p:cNvSpPr txBox="1"/>
                <p:nvPr/>
              </p:nvSpPr>
              <p:spPr>
                <a:xfrm>
                  <a:off x="793540" y="1996366"/>
                  <a:ext cx="3792175" cy="307777"/>
                </a:xfrm>
                <a:prstGeom prst="rect">
                  <a:avLst/>
                </a:prstGeom>
                <a:noFill/>
              </p:spPr>
              <p:txBody>
                <a:bodyPr wrap="square" numCol="2" rtlCol="0">
                  <a:spAutoFit/>
                </a:bodyPr>
                <a:lstStyle/>
                <a:p>
                  <a:r>
                    <a:rPr lang="en-US" sz="1400" dirty="0"/>
                    <a:t>Gross Pay </a:t>
                  </a:r>
                </a:p>
                <a:p>
                  <a:pPr algn="r"/>
                  <a:r>
                    <a:rPr lang="en-US" sz="1400" dirty="0"/>
                    <a:t>$4,000.00</a:t>
                  </a:r>
                </a:p>
              </p:txBody>
            </p:sp>
            <p:sp>
              <p:nvSpPr>
                <p:cNvPr id="35" name="TextBox 34">
                  <a:extLst>
                    <a:ext uri="{FF2B5EF4-FFF2-40B4-BE49-F238E27FC236}">
                      <a16:creationId xmlns:a16="http://schemas.microsoft.com/office/drawing/2014/main" id="{CE436C8D-A55C-77C3-DFFE-68237920F2CC}"/>
                    </a:ext>
                  </a:extLst>
                </p:cNvPr>
                <p:cNvSpPr txBox="1"/>
                <p:nvPr/>
              </p:nvSpPr>
              <p:spPr>
                <a:xfrm>
                  <a:off x="772798" y="2666884"/>
                  <a:ext cx="2158394" cy="2985433"/>
                </a:xfrm>
                <a:prstGeom prst="rect">
                  <a:avLst/>
                </a:prstGeom>
                <a:noFill/>
              </p:spPr>
              <p:txBody>
                <a:bodyPr wrap="square" numCol="1" rtlCol="0">
                  <a:spAutoFit/>
                </a:bodyPr>
                <a:lstStyle/>
                <a:p>
                  <a:r>
                    <a:rPr lang="en-US" sz="1400" b="1" dirty="0"/>
                    <a:t>Tax Withholdings</a:t>
                  </a:r>
                </a:p>
                <a:p>
                  <a:pPr>
                    <a:lnSpc>
                      <a:spcPct val="150000"/>
                    </a:lnSpc>
                  </a:pPr>
                  <a:r>
                    <a:rPr lang="en-US" sz="1400" dirty="0"/>
                    <a:t>Federal Withholding</a:t>
                  </a:r>
                </a:p>
                <a:p>
                  <a:pPr>
                    <a:lnSpc>
                      <a:spcPct val="150000"/>
                    </a:lnSpc>
                  </a:pPr>
                  <a:r>
                    <a:rPr lang="en-US" sz="1400" dirty="0"/>
                    <a:t>Social Security</a:t>
                  </a:r>
                </a:p>
                <a:p>
                  <a:pPr>
                    <a:lnSpc>
                      <a:spcPct val="150000"/>
                    </a:lnSpc>
                  </a:pPr>
                  <a:r>
                    <a:rPr lang="en-US" sz="1400" dirty="0"/>
                    <a:t>Medicare</a:t>
                  </a:r>
                </a:p>
                <a:p>
                  <a:pPr>
                    <a:lnSpc>
                      <a:spcPct val="150000"/>
                    </a:lnSpc>
                  </a:pPr>
                  <a:r>
                    <a:rPr lang="en-US" sz="1400" dirty="0"/>
                    <a:t>State Withholding</a:t>
                  </a:r>
                </a:p>
                <a:p>
                  <a:pPr>
                    <a:lnSpc>
                      <a:spcPct val="150000"/>
                    </a:lnSpc>
                  </a:pPr>
                  <a:r>
                    <a:rPr lang="en-US" sz="1400" b="1" dirty="0"/>
                    <a:t>Deductions</a:t>
                  </a:r>
                </a:p>
                <a:p>
                  <a:r>
                    <a:rPr lang="en-US" sz="1400" dirty="0"/>
                    <a:t>Pre- Tax Deductions</a:t>
                  </a:r>
                </a:p>
                <a:p>
                  <a:r>
                    <a:rPr lang="en-US" sz="1000" dirty="0"/>
                    <a:t>(401k - $50, Health Insurance - $125)</a:t>
                  </a:r>
                </a:p>
                <a:p>
                  <a:pPr>
                    <a:lnSpc>
                      <a:spcPct val="150000"/>
                    </a:lnSpc>
                  </a:pPr>
                  <a:r>
                    <a:rPr lang="en-US" sz="1400" dirty="0"/>
                    <a:t>Post- Tax Deductions</a:t>
                  </a:r>
                </a:p>
                <a:p>
                  <a:r>
                    <a:rPr lang="en-US" sz="1000" dirty="0"/>
                    <a:t>(Roth)</a:t>
                  </a:r>
                </a:p>
                <a:p>
                  <a:endParaRPr lang="en-US" sz="1400" dirty="0"/>
                </a:p>
              </p:txBody>
            </p:sp>
            <p:cxnSp>
              <p:nvCxnSpPr>
                <p:cNvPr id="62" name="Straight Connector 61">
                  <a:extLst>
                    <a:ext uri="{FF2B5EF4-FFF2-40B4-BE49-F238E27FC236}">
                      <a16:creationId xmlns:a16="http://schemas.microsoft.com/office/drawing/2014/main" id="{CAB0FB48-2381-0122-2555-B4C44EC8D4D3}"/>
                    </a:ext>
                  </a:extLst>
                </p:cNvPr>
                <p:cNvCxnSpPr>
                  <a:cxnSpLocks/>
                </p:cNvCxnSpPr>
                <p:nvPr/>
              </p:nvCxnSpPr>
              <p:spPr>
                <a:xfrm flipV="1">
                  <a:off x="829731" y="1731171"/>
                  <a:ext cx="3853207" cy="2416"/>
                </a:xfrm>
                <a:prstGeom prst="line">
                  <a:avLst/>
                </a:prstGeom>
              </p:spPr>
              <p:style>
                <a:lnRef idx="1">
                  <a:schemeClr val="accent3"/>
                </a:lnRef>
                <a:fillRef idx="0">
                  <a:schemeClr val="accent3"/>
                </a:fillRef>
                <a:effectRef idx="0">
                  <a:schemeClr val="accent3"/>
                </a:effectRef>
                <a:fontRef idx="minor">
                  <a:schemeClr val="tx1"/>
                </a:fontRef>
              </p:style>
            </p:cxnSp>
            <p:cxnSp>
              <p:nvCxnSpPr>
                <p:cNvPr id="63" name="Straight Connector 62">
                  <a:extLst>
                    <a:ext uri="{FF2B5EF4-FFF2-40B4-BE49-F238E27FC236}">
                      <a16:creationId xmlns:a16="http://schemas.microsoft.com/office/drawing/2014/main" id="{90872CF3-F0FF-0761-076A-1A7A81743AA5}"/>
                    </a:ext>
                  </a:extLst>
                </p:cNvPr>
                <p:cNvCxnSpPr>
                  <a:cxnSpLocks/>
                </p:cNvCxnSpPr>
                <p:nvPr/>
              </p:nvCxnSpPr>
              <p:spPr>
                <a:xfrm flipV="1">
                  <a:off x="740396" y="2565714"/>
                  <a:ext cx="3853207" cy="2416"/>
                </a:xfrm>
                <a:prstGeom prst="line">
                  <a:avLst/>
                </a:prstGeom>
              </p:spPr>
              <p:style>
                <a:lnRef idx="1">
                  <a:schemeClr val="accent3"/>
                </a:lnRef>
                <a:fillRef idx="0">
                  <a:schemeClr val="accent3"/>
                </a:fillRef>
                <a:effectRef idx="0">
                  <a:schemeClr val="accent3"/>
                </a:effectRef>
                <a:fontRef idx="minor">
                  <a:schemeClr val="tx1"/>
                </a:fontRef>
              </p:style>
            </p:cxnSp>
            <p:cxnSp>
              <p:nvCxnSpPr>
                <p:cNvPr id="64" name="Straight Connector 63">
                  <a:extLst>
                    <a:ext uri="{FF2B5EF4-FFF2-40B4-BE49-F238E27FC236}">
                      <a16:creationId xmlns:a16="http://schemas.microsoft.com/office/drawing/2014/main" id="{BBBA6960-46C8-1C18-686F-69C5A21C9309}"/>
                    </a:ext>
                  </a:extLst>
                </p:cNvPr>
                <p:cNvCxnSpPr>
                  <a:cxnSpLocks/>
                </p:cNvCxnSpPr>
                <p:nvPr/>
              </p:nvCxnSpPr>
              <p:spPr>
                <a:xfrm flipV="1">
                  <a:off x="766176" y="5790825"/>
                  <a:ext cx="3853207" cy="2416"/>
                </a:xfrm>
                <a:prstGeom prst="line">
                  <a:avLst/>
                </a:prstGeom>
              </p:spPr>
              <p:style>
                <a:lnRef idx="1">
                  <a:schemeClr val="accent3"/>
                </a:lnRef>
                <a:fillRef idx="0">
                  <a:schemeClr val="accent3"/>
                </a:fillRef>
                <a:effectRef idx="0">
                  <a:schemeClr val="accent3"/>
                </a:effectRef>
                <a:fontRef idx="minor">
                  <a:schemeClr val="tx1"/>
                </a:fontRef>
              </p:style>
            </p:cxnSp>
            <p:cxnSp>
              <p:nvCxnSpPr>
                <p:cNvPr id="65" name="Straight Connector 64">
                  <a:extLst>
                    <a:ext uri="{FF2B5EF4-FFF2-40B4-BE49-F238E27FC236}">
                      <a16:creationId xmlns:a16="http://schemas.microsoft.com/office/drawing/2014/main" id="{6BCF0ECA-E115-3500-75FF-12B83D62D8E4}"/>
                    </a:ext>
                  </a:extLst>
                </p:cNvPr>
                <p:cNvCxnSpPr>
                  <a:cxnSpLocks/>
                </p:cNvCxnSpPr>
                <p:nvPr/>
              </p:nvCxnSpPr>
              <p:spPr>
                <a:xfrm flipV="1">
                  <a:off x="841057" y="1303141"/>
                  <a:ext cx="3853207" cy="2416"/>
                </a:xfrm>
                <a:prstGeom prst="line">
                  <a:avLst/>
                </a:prstGeom>
              </p:spPr>
              <p:style>
                <a:lnRef idx="1">
                  <a:schemeClr val="accent3"/>
                </a:lnRef>
                <a:fillRef idx="0">
                  <a:schemeClr val="accent3"/>
                </a:fillRef>
                <a:effectRef idx="0">
                  <a:schemeClr val="accent3"/>
                </a:effectRef>
                <a:fontRef idx="minor">
                  <a:schemeClr val="tx1"/>
                </a:fontRef>
              </p:style>
            </p:cxnSp>
            <p:sp>
              <p:nvSpPr>
                <p:cNvPr id="67" name="TextBox 66">
                  <a:extLst>
                    <a:ext uri="{FF2B5EF4-FFF2-40B4-BE49-F238E27FC236}">
                      <a16:creationId xmlns:a16="http://schemas.microsoft.com/office/drawing/2014/main" id="{853CB7F7-9947-921B-3AE3-18D427775DB8}"/>
                    </a:ext>
                  </a:extLst>
                </p:cNvPr>
                <p:cNvSpPr txBox="1"/>
                <p:nvPr/>
              </p:nvSpPr>
              <p:spPr>
                <a:xfrm>
                  <a:off x="2987363" y="2808781"/>
                  <a:ext cx="1628076" cy="2462213"/>
                </a:xfrm>
                <a:prstGeom prst="rect">
                  <a:avLst/>
                </a:prstGeom>
                <a:noFill/>
              </p:spPr>
              <p:txBody>
                <a:bodyPr wrap="square" rtlCol="0">
                  <a:spAutoFit/>
                </a:bodyPr>
                <a:lstStyle/>
                <a:p>
                  <a:pPr algn="r">
                    <a:lnSpc>
                      <a:spcPct val="150000"/>
                    </a:lnSpc>
                  </a:pPr>
                  <a:r>
                    <a:rPr lang="en-US" sz="1400" dirty="0">
                      <a:solidFill>
                        <a:srgbClr val="FF0000"/>
                      </a:solidFill>
                    </a:rPr>
                    <a:t>($289.12)</a:t>
                  </a:r>
                </a:p>
                <a:p>
                  <a:pPr algn="r">
                    <a:lnSpc>
                      <a:spcPct val="150000"/>
                    </a:lnSpc>
                  </a:pPr>
                  <a:r>
                    <a:rPr lang="en-US" sz="1400" dirty="0">
                      <a:solidFill>
                        <a:srgbClr val="FF0000"/>
                      </a:solidFill>
                    </a:rPr>
                    <a:t>($240.25)</a:t>
                  </a:r>
                </a:p>
                <a:p>
                  <a:pPr algn="r">
                    <a:lnSpc>
                      <a:spcPct val="150000"/>
                    </a:lnSpc>
                  </a:pPr>
                  <a:r>
                    <a:rPr lang="en-US" sz="1400" dirty="0">
                      <a:solidFill>
                        <a:srgbClr val="FF0000"/>
                      </a:solidFill>
                    </a:rPr>
                    <a:t>($56.19)</a:t>
                  </a:r>
                </a:p>
                <a:p>
                  <a:pPr algn="r">
                    <a:lnSpc>
                      <a:spcPct val="150000"/>
                    </a:lnSpc>
                  </a:pPr>
                  <a:r>
                    <a:rPr lang="en-US" sz="1400" dirty="0">
                      <a:solidFill>
                        <a:srgbClr val="FF0000"/>
                      </a:solidFill>
                    </a:rPr>
                    <a:t>($125.10)</a:t>
                  </a:r>
                </a:p>
                <a:p>
                  <a:pPr algn="r">
                    <a:lnSpc>
                      <a:spcPct val="150000"/>
                    </a:lnSpc>
                  </a:pPr>
                  <a:endParaRPr lang="en-US" sz="1400" dirty="0">
                    <a:solidFill>
                      <a:srgbClr val="FF0000"/>
                    </a:solidFill>
                  </a:endParaRPr>
                </a:p>
                <a:p>
                  <a:pPr algn="r">
                    <a:lnSpc>
                      <a:spcPct val="150000"/>
                    </a:lnSpc>
                  </a:pPr>
                  <a:r>
                    <a:rPr lang="en-US" sz="1400" dirty="0">
                      <a:solidFill>
                        <a:srgbClr val="FF0000"/>
                      </a:solidFill>
                    </a:rPr>
                    <a:t>($175.00)</a:t>
                  </a:r>
                </a:p>
                <a:p>
                  <a:pPr algn="r"/>
                  <a:endParaRPr lang="en-US" sz="1400" dirty="0">
                    <a:solidFill>
                      <a:srgbClr val="FF0000"/>
                    </a:solidFill>
                  </a:endParaRPr>
                </a:p>
                <a:p>
                  <a:pPr algn="r"/>
                  <a:r>
                    <a:rPr lang="en-US" sz="1400" dirty="0">
                      <a:solidFill>
                        <a:srgbClr val="FF0000"/>
                      </a:solidFill>
                    </a:rPr>
                    <a:t>($50.00)</a:t>
                  </a:r>
                </a:p>
              </p:txBody>
            </p:sp>
            <p:sp>
              <p:nvSpPr>
                <p:cNvPr id="68" name="TextBox 67">
                  <a:extLst>
                    <a:ext uri="{FF2B5EF4-FFF2-40B4-BE49-F238E27FC236}">
                      <a16:creationId xmlns:a16="http://schemas.microsoft.com/office/drawing/2014/main" id="{EA6757C2-C9D5-99B3-3E67-82C16E268127}"/>
                    </a:ext>
                  </a:extLst>
                </p:cNvPr>
                <p:cNvSpPr txBox="1"/>
                <p:nvPr/>
              </p:nvSpPr>
              <p:spPr>
                <a:xfrm>
                  <a:off x="772121" y="5949384"/>
                  <a:ext cx="3906940" cy="307777"/>
                </a:xfrm>
                <a:prstGeom prst="rect">
                  <a:avLst/>
                </a:prstGeom>
                <a:noFill/>
              </p:spPr>
              <p:txBody>
                <a:bodyPr wrap="square" numCol="2" rtlCol="0">
                  <a:spAutoFit/>
                </a:bodyPr>
                <a:lstStyle/>
                <a:p>
                  <a:r>
                    <a:rPr lang="en-US" sz="1400" b="1" dirty="0"/>
                    <a:t>Net Pay</a:t>
                  </a:r>
                </a:p>
                <a:p>
                  <a:pPr algn="r"/>
                  <a:r>
                    <a:rPr lang="en-US" sz="1400" dirty="0"/>
                    <a:t>$3,064.34</a:t>
                  </a:r>
                </a:p>
              </p:txBody>
            </p:sp>
            <p:cxnSp>
              <p:nvCxnSpPr>
                <p:cNvPr id="12" name="Straight Connector 11">
                  <a:extLst>
                    <a:ext uri="{FF2B5EF4-FFF2-40B4-BE49-F238E27FC236}">
                      <a16:creationId xmlns:a16="http://schemas.microsoft.com/office/drawing/2014/main" id="{D2B539D4-B193-5149-C4EF-6EC0813036C7}"/>
                    </a:ext>
                  </a:extLst>
                </p:cNvPr>
                <p:cNvCxnSpPr>
                  <a:cxnSpLocks/>
                </p:cNvCxnSpPr>
                <p:nvPr/>
              </p:nvCxnSpPr>
              <p:spPr>
                <a:xfrm flipV="1">
                  <a:off x="865308" y="4199395"/>
                  <a:ext cx="3853207" cy="2416"/>
                </a:xfrm>
                <a:prstGeom prst="line">
                  <a:avLst/>
                </a:prstGeom>
              </p:spPr>
              <p:style>
                <a:lnRef idx="1">
                  <a:schemeClr val="accent3"/>
                </a:lnRef>
                <a:fillRef idx="0">
                  <a:schemeClr val="accent3"/>
                </a:fillRef>
                <a:effectRef idx="0">
                  <a:schemeClr val="accent3"/>
                </a:effectRef>
                <a:fontRef idx="minor">
                  <a:schemeClr val="tx1"/>
                </a:fontRef>
              </p:style>
            </p:cxnSp>
          </p:grpSp>
        </p:grpSp>
      </p:grpSp>
    </p:spTree>
    <p:extLst>
      <p:ext uri="{BB962C8B-B14F-4D97-AF65-F5344CB8AC3E}">
        <p14:creationId xmlns:p14="http://schemas.microsoft.com/office/powerpoint/2010/main" val="2493166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4BF4068-310E-78D0-95F7-82A0BB98E784}"/>
              </a:ext>
            </a:extLst>
          </p:cNvPr>
          <p:cNvGrpSpPr/>
          <p:nvPr/>
        </p:nvGrpSpPr>
        <p:grpSpPr>
          <a:xfrm>
            <a:off x="186613" y="1567102"/>
            <a:ext cx="11949966" cy="3348213"/>
            <a:chOff x="423907" y="1408442"/>
            <a:chExt cx="13543296" cy="3794640"/>
          </a:xfrm>
        </p:grpSpPr>
        <p:graphicFrame>
          <p:nvGraphicFramePr>
            <p:cNvPr id="3" name="Google Shape;206;p25">
              <a:extLst>
                <a:ext uri="{FF2B5EF4-FFF2-40B4-BE49-F238E27FC236}">
                  <a16:creationId xmlns:a16="http://schemas.microsoft.com/office/drawing/2014/main" id="{69188235-D0D7-16F2-9F6E-F3B5C5006FCD}"/>
                </a:ext>
              </a:extLst>
            </p:cNvPr>
            <p:cNvGraphicFramePr/>
            <p:nvPr>
              <p:extLst>
                <p:ext uri="{D42A27DB-BD31-4B8C-83A1-F6EECF244321}">
                  <p14:modId xmlns:p14="http://schemas.microsoft.com/office/powerpoint/2010/main" val="532021224"/>
                </p:ext>
              </p:extLst>
            </p:nvPr>
          </p:nvGraphicFramePr>
          <p:xfrm>
            <a:off x="7093368" y="2532766"/>
            <a:ext cx="6873835" cy="2670316"/>
          </p:xfrm>
          <a:graphic>
            <a:graphicData uri="http://schemas.openxmlformats.org/drawingml/2006/table">
              <a:tbl>
                <a:tblPr>
                  <a:noFill/>
                </a:tblPr>
                <a:tblGrid>
                  <a:gridCol w="4337733">
                    <a:extLst>
                      <a:ext uri="{9D8B030D-6E8A-4147-A177-3AD203B41FA5}">
                        <a16:colId xmlns:a16="http://schemas.microsoft.com/office/drawing/2014/main" val="20000"/>
                      </a:ext>
                    </a:extLst>
                  </a:gridCol>
                  <a:gridCol w="1727415">
                    <a:extLst>
                      <a:ext uri="{9D8B030D-6E8A-4147-A177-3AD203B41FA5}">
                        <a16:colId xmlns:a16="http://schemas.microsoft.com/office/drawing/2014/main" val="20001"/>
                      </a:ext>
                    </a:extLst>
                  </a:gridCol>
                </a:tblGrid>
                <a:tr h="511584">
                  <a:tc>
                    <a:txBody>
                      <a:bodyPr/>
                      <a:lstStyle/>
                      <a:p>
                        <a:pPr marL="0" lvl="0" indent="0" algn="l" rtl="0">
                          <a:lnSpc>
                            <a:spcPct val="115000"/>
                          </a:lnSpc>
                          <a:spcBef>
                            <a:spcPts val="0"/>
                          </a:spcBef>
                          <a:spcAft>
                            <a:spcPts val="0"/>
                          </a:spcAft>
                          <a:buNone/>
                        </a:pPr>
                        <a:r>
                          <a:rPr lang="en" sz="2400" dirty="0">
                            <a:latin typeface="Heebo"/>
                            <a:ea typeface="Heebo"/>
                            <a:cs typeface="Heebo"/>
                            <a:sym typeface="Heebo"/>
                          </a:rPr>
                          <a:t>Champ EE Pre-Tax Deduction</a:t>
                        </a:r>
                        <a:endParaRPr sz="2400" dirty="0">
                          <a:latin typeface="Heebo"/>
                          <a:ea typeface="Heebo"/>
                          <a:cs typeface="Heebo"/>
                          <a:sym typeface="Heebo"/>
                        </a:endParaRPr>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2400" dirty="0">
                            <a:latin typeface="Heebo"/>
                            <a:ea typeface="Heebo"/>
                            <a:cs typeface="Heebo"/>
                            <a:sym typeface="Heebo"/>
                          </a:rPr>
                          <a:t>$1,200.00</a:t>
                        </a:r>
                        <a:endParaRPr sz="2400" dirty="0">
                          <a:latin typeface="Heebo"/>
                          <a:ea typeface="Heebo"/>
                          <a:cs typeface="Heebo"/>
                          <a:sym typeface="Heebo"/>
                        </a:endParaRPr>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572823">
                  <a:tc>
                    <a:txBody>
                      <a:bodyPr/>
                      <a:lstStyle/>
                      <a:p>
                        <a:pPr marL="0" lvl="0" indent="0" algn="l" rtl="0">
                          <a:lnSpc>
                            <a:spcPct val="115000"/>
                          </a:lnSpc>
                          <a:spcBef>
                            <a:spcPts val="0"/>
                          </a:spcBef>
                          <a:spcAft>
                            <a:spcPts val="0"/>
                          </a:spcAft>
                          <a:buNone/>
                        </a:pPr>
                        <a:r>
                          <a:rPr lang="en" sz="2400">
                            <a:latin typeface="Heebo"/>
                            <a:ea typeface="Heebo"/>
                            <a:cs typeface="Heebo"/>
                            <a:sym typeface="Heebo"/>
                          </a:rPr>
                          <a:t>x 7.65 % FICA Payroll Savings</a:t>
                        </a:r>
                        <a:endParaRPr sz="2400">
                          <a:latin typeface="Heebo"/>
                          <a:ea typeface="Heebo"/>
                          <a:cs typeface="Heebo"/>
                          <a:sym typeface="Heebo"/>
                        </a:endParaRPr>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2400" dirty="0">
                            <a:latin typeface="Heebo"/>
                            <a:ea typeface="Heebo"/>
                            <a:cs typeface="Heebo"/>
                            <a:sym typeface="Heebo"/>
                          </a:rPr>
                          <a:t>$ 91.80</a:t>
                        </a:r>
                        <a:endParaRPr sz="2400" dirty="0">
                          <a:latin typeface="Heebo"/>
                          <a:ea typeface="Heebo"/>
                          <a:cs typeface="Heebo"/>
                          <a:sym typeface="Heebo"/>
                        </a:endParaRPr>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760171">
                  <a:tc>
                    <a:txBody>
                      <a:bodyPr/>
                      <a:lstStyle/>
                      <a:p>
                        <a:pPr marL="0" lvl="0" indent="0" algn="l" rtl="0">
                          <a:lnSpc>
                            <a:spcPct val="115000"/>
                          </a:lnSpc>
                          <a:spcBef>
                            <a:spcPts val="0"/>
                          </a:spcBef>
                          <a:spcAft>
                            <a:spcPts val="0"/>
                          </a:spcAft>
                          <a:buNone/>
                        </a:pPr>
                        <a:r>
                          <a:rPr lang="en" sz="2400" dirty="0">
                            <a:latin typeface="Heebo"/>
                            <a:ea typeface="Heebo"/>
                            <a:cs typeface="Heebo"/>
                            <a:sym typeface="Heebo"/>
                          </a:rPr>
                          <a:t>Less Admin Fee</a:t>
                        </a:r>
                        <a:endParaRPr sz="2400" dirty="0">
                          <a:latin typeface="Heebo"/>
                          <a:ea typeface="Heebo"/>
                          <a:cs typeface="Heebo"/>
                          <a:sym typeface="Heebo"/>
                        </a:endParaRPr>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19050" cap="flat" cmpd="sng">
                        <a:solidFill>
                          <a:srgbClr val="2490E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2400" dirty="0">
                            <a:latin typeface="Heebo"/>
                            <a:ea typeface="Heebo"/>
                            <a:cs typeface="Heebo"/>
                            <a:sym typeface="Heebo"/>
                          </a:rPr>
                          <a:t>$ (44.00)</a:t>
                        </a:r>
                        <a:endParaRPr sz="2400" dirty="0">
                          <a:latin typeface="Heebo"/>
                          <a:ea typeface="Heebo"/>
                          <a:cs typeface="Heebo"/>
                          <a:sym typeface="Heebo"/>
                        </a:endParaRPr>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19050" cap="flat" cmpd="sng">
                        <a:solidFill>
                          <a:srgbClr val="2490E9"/>
                        </a:solidFill>
                        <a:prstDash val="solid"/>
                        <a:round/>
                        <a:headEnd type="none" w="sm" len="sm"/>
                        <a:tailEnd type="none" w="sm" len="sm"/>
                      </a:lnB>
                    </a:tcPr>
                  </a:tc>
                  <a:extLst>
                    <a:ext uri="{0D108BD9-81ED-4DB2-BD59-A6C34878D82A}">
                      <a16:rowId xmlns:a16="http://schemas.microsoft.com/office/drawing/2014/main" val="10002"/>
                    </a:ext>
                  </a:extLst>
                </a:tr>
                <a:tr h="511584">
                  <a:tc>
                    <a:txBody>
                      <a:bodyPr/>
                      <a:lstStyle/>
                      <a:p>
                        <a:pPr marL="0" lvl="0" indent="0" algn="l" rtl="0">
                          <a:lnSpc>
                            <a:spcPct val="115000"/>
                          </a:lnSpc>
                          <a:spcBef>
                            <a:spcPts val="0"/>
                          </a:spcBef>
                          <a:spcAft>
                            <a:spcPts val="0"/>
                          </a:spcAft>
                          <a:buNone/>
                        </a:pPr>
                        <a:r>
                          <a:rPr lang="en" sz="2400" b="1" dirty="0">
                            <a:solidFill>
                              <a:schemeClr val="dk1"/>
                            </a:solidFill>
                            <a:latin typeface="Heebo"/>
                            <a:ea typeface="Heebo"/>
                            <a:cs typeface="Heebo"/>
                            <a:sym typeface="Heebo"/>
                          </a:rPr>
                          <a:t>Monthly Per Employee Saving</a:t>
                        </a:r>
                        <a:endParaRPr sz="2400" b="1" dirty="0"/>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9050" cap="flat" cmpd="sng">
                        <a:solidFill>
                          <a:srgbClr val="2490E9"/>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2400" b="1" dirty="0">
                            <a:latin typeface="Heebo"/>
                            <a:ea typeface="Heebo"/>
                            <a:cs typeface="Heebo"/>
                            <a:sym typeface="Heebo"/>
                          </a:rPr>
                          <a:t>$ 47.80</a:t>
                        </a:r>
                        <a:endParaRPr sz="2400" b="1" dirty="0">
                          <a:latin typeface="Heebo"/>
                          <a:ea typeface="Heebo"/>
                          <a:cs typeface="Heebo"/>
                          <a:sym typeface="Heebo"/>
                        </a:endParaRPr>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9050" cap="flat" cmpd="sng">
                        <a:solidFill>
                          <a:srgbClr val="2490E9"/>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aphicFrame>
          <p:nvGraphicFramePr>
            <p:cNvPr id="4" name="Google Shape;202;p25">
              <a:extLst>
                <a:ext uri="{FF2B5EF4-FFF2-40B4-BE49-F238E27FC236}">
                  <a16:creationId xmlns:a16="http://schemas.microsoft.com/office/drawing/2014/main" id="{1B47860A-5D45-94D0-BE4B-91544DDA7D38}"/>
                </a:ext>
              </a:extLst>
            </p:cNvPr>
            <p:cNvGraphicFramePr/>
            <p:nvPr/>
          </p:nvGraphicFramePr>
          <p:xfrm>
            <a:off x="423907" y="1408442"/>
            <a:ext cx="6470304" cy="2940080"/>
          </p:xfrm>
          <a:graphic>
            <a:graphicData uri="http://schemas.openxmlformats.org/drawingml/2006/table">
              <a:tbl>
                <a:tblPr>
                  <a:noFill/>
                </a:tblPr>
                <a:tblGrid>
                  <a:gridCol w="5709091">
                    <a:extLst>
                      <a:ext uri="{9D8B030D-6E8A-4147-A177-3AD203B41FA5}">
                        <a16:colId xmlns:a16="http://schemas.microsoft.com/office/drawing/2014/main" val="20000"/>
                      </a:ext>
                    </a:extLst>
                  </a:gridCol>
                </a:tblGrid>
                <a:tr h="1725539">
                  <a:tc>
                    <a:txBody>
                      <a:bodyPr/>
                      <a:lstStyle/>
                      <a:p>
                        <a:pPr marL="0" lvl="0" indent="0" algn="l" rtl="0">
                          <a:spcBef>
                            <a:spcPts val="0"/>
                          </a:spcBef>
                          <a:spcAft>
                            <a:spcPts val="0"/>
                          </a:spcAft>
                          <a:buNone/>
                        </a:pPr>
                        <a:r>
                          <a:rPr lang="en" sz="4500" b="1" dirty="0">
                            <a:solidFill>
                              <a:srgbClr val="0C4EF9"/>
                            </a:solidFill>
                            <a:latin typeface="Heebo"/>
                            <a:ea typeface="Heebo"/>
                            <a:cs typeface="Heebo"/>
                            <a:sym typeface="Heebo"/>
                          </a:rPr>
                          <a:t>Potential Annual Savings for </a:t>
                        </a:r>
                        <a:r>
                          <a:rPr lang="en" sz="4500" b="1" dirty="0">
                            <a:solidFill>
                              <a:srgbClr val="FF5349"/>
                            </a:solidFill>
                            <a:latin typeface="Heebo"/>
                            <a:ea typeface="Heebo"/>
                            <a:cs typeface="Heebo"/>
                            <a:sym typeface="Heebo"/>
                          </a:rPr>
                          <a:t>Company</a:t>
                        </a:r>
                        <a:endParaRPr sz="4500" dirty="0">
                          <a:solidFill>
                            <a:srgbClr val="FF5349"/>
                          </a:solidFill>
                        </a:endParaRPr>
                      </a:p>
                    </a:txBody>
                    <a:tcPr marL="91425" marR="91425" marT="91425" marB="91425">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9050" cap="flat" cmpd="sng" algn="ctr">
                        <a:solidFill>
                          <a:srgbClr val="2490E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4261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 sz="4500" b="1" dirty="0">
                            <a:solidFill>
                              <a:srgbClr val="0C4EF9"/>
                            </a:solidFill>
                            <a:latin typeface="Heebo"/>
                            <a:ea typeface="Heebo"/>
                            <a:cs typeface="Heebo"/>
                            <a:sym typeface="Heebo"/>
                          </a:rPr>
                          <a:t>$57,360.00</a:t>
                        </a:r>
                        <a:endParaRPr lang="en" sz="4500" dirty="0">
                          <a:solidFill>
                            <a:srgbClr val="0C4EF9"/>
                          </a:solidFill>
                        </a:endParaRPr>
                      </a:p>
                    </a:txBody>
                    <a:tcPr marL="91425" marR="91425" marT="91425" marB="91425">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2490E9"/>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4893671"/>
                    </a:ext>
                  </a:extLst>
                </a:tr>
              </a:tbl>
            </a:graphicData>
          </a:graphic>
        </p:graphicFrame>
        <p:sp>
          <p:nvSpPr>
            <p:cNvPr id="6" name="TextBox 5">
              <a:extLst>
                <a:ext uri="{FF2B5EF4-FFF2-40B4-BE49-F238E27FC236}">
                  <a16:creationId xmlns:a16="http://schemas.microsoft.com/office/drawing/2014/main" id="{07081224-42B7-56C6-8AC9-394A219BC7F5}"/>
                </a:ext>
              </a:extLst>
            </p:cNvPr>
            <p:cNvSpPr txBox="1"/>
            <p:nvPr/>
          </p:nvSpPr>
          <p:spPr>
            <a:xfrm>
              <a:off x="7121170" y="1408442"/>
              <a:ext cx="4367936" cy="1089751"/>
            </a:xfrm>
            <a:prstGeom prst="rect">
              <a:avLst/>
            </a:prstGeom>
            <a:noFill/>
          </p:spPr>
          <p:txBody>
            <a:bodyPr wrap="square">
              <a:spAutoFit/>
            </a:bodyPr>
            <a:lstStyle/>
            <a:p>
              <a:r>
                <a:rPr lang="en-US" sz="2824" b="1" dirty="0">
                  <a:solidFill>
                    <a:srgbClr val="0C4EF9"/>
                  </a:solidFill>
                  <a:latin typeface="Heebo"/>
                  <a:ea typeface="Heebo"/>
                  <a:cs typeface="Heebo"/>
                  <a:sym typeface="Heebo"/>
                </a:rPr>
                <a:t>Individual Employee Monthly Breakdown</a:t>
              </a:r>
              <a:endParaRPr lang="en-US" sz="2824" dirty="0">
                <a:solidFill>
                  <a:srgbClr val="0C4EF9"/>
                </a:solidFill>
              </a:endParaRPr>
            </a:p>
          </p:txBody>
        </p:sp>
      </p:grpSp>
      <p:sp>
        <p:nvSpPr>
          <p:cNvPr id="5" name="Title 1">
            <a:extLst>
              <a:ext uri="{FF2B5EF4-FFF2-40B4-BE49-F238E27FC236}">
                <a16:creationId xmlns:a16="http://schemas.microsoft.com/office/drawing/2014/main" id="{57FB8CE3-0950-C469-9F98-3573775B03BC}"/>
              </a:ext>
            </a:extLst>
          </p:cNvPr>
          <p:cNvSpPr txBox="1">
            <a:spLocks/>
          </p:cNvSpPr>
          <p:nvPr/>
        </p:nvSpPr>
        <p:spPr>
          <a:xfrm>
            <a:off x="415600" y="605592"/>
            <a:ext cx="11360727" cy="763676"/>
          </a:xfrm>
          <a:prstGeom prst="rect">
            <a:avLst/>
          </a:prstGeom>
          <a:noFill/>
          <a:ln>
            <a:noFill/>
          </a:ln>
        </p:spPr>
        <p:txBody>
          <a:bodyPr spcFirstLastPara="1" wrap="square" lIns="99794" tIns="99794" rIns="99794" bIns="99794"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9pPr>
          </a:lstStyle>
          <a:p>
            <a:pPr>
              <a:defRPr/>
            </a:pPr>
            <a:r>
              <a:rPr lang="en-US" sz="3265" dirty="0">
                <a:solidFill>
                  <a:schemeClr val="tx1"/>
                </a:solidFill>
                <a:latin typeface="Heebo Light"/>
                <a:ea typeface="Heebo Light"/>
                <a:cs typeface="Heebo Light"/>
                <a:sym typeface="Heebo Light"/>
              </a:rPr>
              <a:t>Employer </a:t>
            </a:r>
            <a:r>
              <a:rPr lang="en-US" sz="3265" dirty="0">
                <a:solidFill>
                  <a:schemeClr val="tx1"/>
                </a:solidFill>
                <a:latin typeface="Heebo Light"/>
                <a:ea typeface="Heebo Light"/>
                <a:cs typeface="Heebo Light"/>
                <a:sym typeface="Heebo Light"/>
                <a:hlinkClick r:id="rId3">
                  <a:extLst>
                    <a:ext uri="{A12FA001-AC4F-418D-AE19-62706E023703}">
                      <ahyp:hlinkClr xmlns:ahyp="http://schemas.microsoft.com/office/drawing/2018/hyperlinkcolor" val="tx"/>
                    </a:ext>
                  </a:extLst>
                </a:hlinkClick>
              </a:rPr>
              <a:t>Savings</a:t>
            </a:r>
            <a:r>
              <a:rPr lang="en-US" sz="3265" dirty="0">
                <a:solidFill>
                  <a:schemeClr val="tx1"/>
                </a:solidFill>
                <a:latin typeface="Heebo Light"/>
                <a:ea typeface="Heebo Light"/>
                <a:cs typeface="Heebo Light"/>
                <a:sym typeface="Heebo Light"/>
              </a:rPr>
              <a:t> for 100 Employees</a:t>
            </a:r>
            <a:endParaRPr lang="en-US" sz="3088" dirty="0">
              <a:solidFill>
                <a:schemeClr val="tx1"/>
              </a:solidFill>
            </a:endParaRPr>
          </a:p>
        </p:txBody>
      </p:sp>
      <p:pic>
        <p:nvPicPr>
          <p:cNvPr id="9" name="Picture 8" descr="A purple and blue sky&#10;&#10;Description automatically generated">
            <a:extLst>
              <a:ext uri="{FF2B5EF4-FFF2-40B4-BE49-F238E27FC236}">
                <a16:creationId xmlns:a16="http://schemas.microsoft.com/office/drawing/2014/main" id="{317203D1-A40A-C895-C6AA-1BC26650D527}"/>
              </a:ext>
            </a:extLst>
          </p:cNvPr>
          <p:cNvPicPr>
            <a:picLocks noChangeAspect="1"/>
          </p:cNvPicPr>
          <p:nvPr/>
        </p:nvPicPr>
        <p:blipFill rotWithShape="1">
          <a:blip r:embed="rId4"/>
          <a:srcRect t="23273"/>
          <a:stretch/>
        </p:blipFill>
        <p:spPr>
          <a:xfrm rot="10800000">
            <a:off x="-5" y="5706952"/>
            <a:ext cx="12191999" cy="1151046"/>
          </a:xfrm>
          <a:prstGeom prst="rect">
            <a:avLst/>
          </a:prstGeom>
        </p:spPr>
      </p:pic>
      <p:pic>
        <p:nvPicPr>
          <p:cNvPr id="14" name="Picture 13" descr="A logo for a health company&#10;&#10;Description automatically generated">
            <a:extLst>
              <a:ext uri="{FF2B5EF4-FFF2-40B4-BE49-F238E27FC236}">
                <a16:creationId xmlns:a16="http://schemas.microsoft.com/office/drawing/2014/main" id="{71D35441-BCC4-99C5-CAA6-AC802CBDE3F5}"/>
              </a:ext>
            </a:extLst>
          </p:cNvPr>
          <p:cNvPicPr>
            <a:picLocks noChangeAspect="1"/>
          </p:cNvPicPr>
          <p:nvPr/>
        </p:nvPicPr>
        <p:blipFill>
          <a:blip r:embed="rId5"/>
          <a:stretch>
            <a:fillRect/>
          </a:stretch>
        </p:blipFill>
        <p:spPr>
          <a:xfrm>
            <a:off x="10072677" y="5839697"/>
            <a:ext cx="1930400" cy="863600"/>
          </a:xfrm>
          <a:prstGeom prst="rect">
            <a:avLst/>
          </a:prstGeom>
        </p:spPr>
      </p:pic>
    </p:spTree>
    <p:extLst>
      <p:ext uri="{BB962C8B-B14F-4D97-AF65-F5344CB8AC3E}">
        <p14:creationId xmlns:p14="http://schemas.microsoft.com/office/powerpoint/2010/main" val="7747724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4791</TotalTime>
  <Words>1965</Words>
  <Application>Microsoft Macintosh PowerPoint</Application>
  <PresentationFormat>Widescreen</PresentationFormat>
  <Paragraphs>242</Paragraphs>
  <Slides>13</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Calibri</vt:lpstr>
      <vt:lpstr>Calibri Light</vt:lpstr>
      <vt:lpstr>Heebo</vt:lpstr>
      <vt:lpstr>Heebo Black</vt:lpstr>
      <vt:lpstr>Heebo Light</vt:lpstr>
      <vt:lpstr>Heebo Medium</vt:lpstr>
      <vt:lpstr>Helvetica</vt:lpstr>
      <vt:lpstr>Roboto</vt:lpstr>
      <vt:lpstr>Trebuchet MS</vt:lpstr>
      <vt:lpstr>Office Theme</vt:lpstr>
      <vt:lpstr>The CHAMP Plan ™</vt:lpstr>
      <vt:lpstr>Companies The CHAMP Plan™ Works With</vt:lpstr>
      <vt:lpstr>First Things First on The CHAMP Plan™</vt:lpstr>
      <vt:lpstr>The CHAMP Plan™ Benefits (Pre-Tax)</vt:lpstr>
      <vt:lpstr>The CHAMP Plan™ Benefits</vt:lpstr>
      <vt:lpstr>Additional Benefits of The CHAMP Plan™</vt:lpstr>
      <vt:lpstr>The CHAMP Plan™ Introducing CHAMP Proactive</vt:lpstr>
      <vt:lpstr>Before and After Employee Paycheck  Example</vt:lpstr>
      <vt:lpstr>PowerPoint Presentation</vt:lpstr>
      <vt:lpstr>PowerPoint Presentation</vt:lpstr>
      <vt:lpstr>The CHAMP Plan™ First Step</vt:lpstr>
      <vt:lpstr>The CHAMP Plan™ Testimonials</vt:lpstr>
      <vt:lpstr>The CHAMP Plan™ Disclosures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Howell</dc:creator>
  <cp:lastModifiedBy>Taylor Conway</cp:lastModifiedBy>
  <cp:revision>65</cp:revision>
  <dcterms:created xsi:type="dcterms:W3CDTF">2023-10-23T18:38:22Z</dcterms:created>
  <dcterms:modified xsi:type="dcterms:W3CDTF">2025-07-31T18:49:04Z</dcterms:modified>
</cp:coreProperties>
</file>